
<file path=[Content_Types].xml><?xml version="1.0" encoding="utf-8"?>
<Types xmlns="http://schemas.openxmlformats.org/package/2006/content-types">
  <Default Extension="png" ContentType="image/png"/>
  <Default Extension="xlsm" ContentType="application/vnd.ms-excel.sheet.macroEnabled.12"/>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tiff" ContentType="image/tiff"/>
  <Default Extension="jpg" ContentType="image/jpeg"/>
  <Override PartName="/ppt/diagrams/data1.xml" ContentType="application/vnd.openxmlformats-officedocument.drawingml.diagramData+xml"/>
  <Override PartName="/ppt/presentation.xml" ContentType="application/vnd.openxmlformats-officedocument.presentationml.presentation.main+xml"/>
  <Override PartName="/ppt/slides/slide3.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7.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26.xml" ContentType="application/vnd.openxmlformats-officedocument.presentationml.slide+xml"/>
  <Override PartName="/ppt/slides/slide39.xml" ContentType="application/vnd.openxmlformats-officedocument.presentationml.slide+xml"/>
  <Override PartName="/ppt/slides/slide34.xml" ContentType="application/vnd.openxmlformats-officedocument.presentationml.slide+xml"/>
  <Override PartName="/ppt/slides/slide38.xml" ContentType="application/vnd.openxmlformats-officedocument.presentationml.slide+xml"/>
  <Override PartName="/ppt/slides/slide32.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20.xml" ContentType="application/vnd.openxmlformats-officedocument.presentationml.notesSlide+xml"/>
  <Override PartName="/ppt/slideMasters/slideMaster1.xml" ContentType="application/vnd.openxmlformats-officedocument.presentationml.slideMaster+xml"/>
  <Override PartName="/ppt/notesSlides/notesSlide28.xml" ContentType="application/vnd.openxmlformats-officedocument.presentationml.notesSlide+xml"/>
  <Override PartName="/ppt/notesSlides/notesSlide33.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19.xml" ContentType="application/vnd.openxmlformats-officedocument.presentationml.notesSlide+xml"/>
  <Override PartName="/ppt/notesSlides/notesSlide31.xml" ContentType="application/vnd.openxmlformats-officedocument.presentationml.notesSlide+xml"/>
  <Override PartName="/ppt/notesSlides/notesSlide14.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1.xml" ContentType="application/vnd.openxmlformats-officedocument.drawingml.chart+xml"/>
  <Override PartName="/ppt/charts/chart2.xml" ContentType="application/vnd.openxmlformats-officedocument.drawingml.chart+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handoutMasterIdLst>
    <p:handoutMasterId r:id="rId42"/>
  </p:handoutMasterIdLst>
  <p:sldIdLst>
    <p:sldId id="273" r:id="rId2"/>
    <p:sldId id="275" r:id="rId3"/>
    <p:sldId id="360" r:id="rId4"/>
    <p:sldId id="364" r:id="rId5"/>
    <p:sldId id="349" r:id="rId6"/>
    <p:sldId id="460" r:id="rId7"/>
    <p:sldId id="344" r:id="rId8"/>
    <p:sldId id="337" r:id="rId9"/>
    <p:sldId id="335" r:id="rId10"/>
    <p:sldId id="466" r:id="rId11"/>
    <p:sldId id="377" r:id="rId12"/>
    <p:sldId id="380" r:id="rId13"/>
    <p:sldId id="463" r:id="rId14"/>
    <p:sldId id="381" r:id="rId15"/>
    <p:sldId id="382" r:id="rId16"/>
    <p:sldId id="383" r:id="rId17"/>
    <p:sldId id="475" r:id="rId18"/>
    <p:sldId id="388" r:id="rId19"/>
    <p:sldId id="389" r:id="rId20"/>
    <p:sldId id="431" r:id="rId21"/>
    <p:sldId id="462" r:id="rId22"/>
    <p:sldId id="390" r:id="rId23"/>
    <p:sldId id="468" r:id="rId24"/>
    <p:sldId id="450" r:id="rId25"/>
    <p:sldId id="391" r:id="rId26"/>
    <p:sldId id="442" r:id="rId27"/>
    <p:sldId id="470" r:id="rId28"/>
    <p:sldId id="440" r:id="rId29"/>
    <p:sldId id="471" r:id="rId30"/>
    <p:sldId id="472" r:id="rId31"/>
    <p:sldId id="395" r:id="rId32"/>
    <p:sldId id="396" r:id="rId33"/>
    <p:sldId id="397" r:id="rId34"/>
    <p:sldId id="398" r:id="rId35"/>
    <p:sldId id="473" r:id="rId36"/>
    <p:sldId id="474" r:id="rId37"/>
    <p:sldId id="464" r:id="rId38"/>
    <p:sldId id="465" r:id="rId39"/>
    <p:sldId id="453" r:id="rId40"/>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5656A"/>
    <a:srgbClr val="F37735"/>
    <a:srgbClr val="63B0E8"/>
    <a:srgbClr val="8E211E"/>
    <a:srgbClr val="51788F"/>
    <a:srgbClr val="C4C6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67" autoAdjust="0"/>
    <p:restoredTop sz="80890" autoAdjust="0"/>
  </p:normalViewPr>
  <p:slideViewPr>
    <p:cSldViewPr snapToObjects="1">
      <p:cViewPr varScale="1">
        <p:scale>
          <a:sx n="94" d="100"/>
          <a:sy n="94" d="100"/>
        </p:scale>
        <p:origin x="408" y="84"/>
      </p:cViewPr>
      <p:guideLst>
        <p:guide orient="horz" pos="2160"/>
        <p:guide pos="3840"/>
      </p:guideLst>
    </p:cSldViewPr>
  </p:slideViewPr>
  <p:notesTextViewPr>
    <p:cViewPr>
      <p:scale>
        <a:sx n="1" d="1"/>
        <a:sy n="1" d="1"/>
      </p:scale>
      <p:origin x="0" y="0"/>
    </p:cViewPr>
  </p:notesTextViewPr>
  <p:sorterViewPr>
    <p:cViewPr>
      <p:scale>
        <a:sx n="66" d="100"/>
        <a:sy n="66" d="100"/>
      </p:scale>
      <p:origin x="0" y="-757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Macro-Enabled_Worksheet1.xlsm"/></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Macro-Enabled_Worksheet2.xlsm"/></Relationships>
</file>

<file path=ppt/charts/_rels/chart3.xml.rels><?xml version="1.0" encoding="UTF-8" standalone="yes"?>
<Relationships xmlns="http://schemas.openxmlformats.org/package/2006/relationships"><Relationship Id="rId3" Type="http://schemas.openxmlformats.org/officeDocument/2006/relationships/oleObject" Target="file:///C:\Users\mguntrip\Documents\Impostor%20Email%20Launch\impostor%20email%20stat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rgbClr val="517891"/>
            </a:solidFill>
          </c:spPr>
          <c:invertIfNegative val="0"/>
          <c:cat>
            <c:strRef>
              <c:f>Sheet1!$A$2:$A$3</c:f>
              <c:strCache>
                <c:ptCount val="2"/>
                <c:pt idx="0">
                  <c:v>Category 1</c:v>
                </c:pt>
                <c:pt idx="1">
                  <c:v>Category 2</c:v>
                </c:pt>
              </c:strCache>
            </c:strRef>
          </c:cat>
          <c:val>
            <c:numRef>
              <c:f>Sheet1!$B$2:$B$3</c:f>
              <c:numCache>
                <c:formatCode>General</c:formatCode>
                <c:ptCount val="2"/>
                <c:pt idx="0">
                  <c:v>4.3</c:v>
                </c:pt>
                <c:pt idx="1">
                  <c:v>2.5</c:v>
                </c:pt>
              </c:numCache>
            </c:numRef>
          </c:val>
        </c:ser>
        <c:ser>
          <c:idx val="1"/>
          <c:order val="1"/>
          <c:tx>
            <c:strRef>
              <c:f>Sheet1!$C$1</c:f>
              <c:strCache>
                <c:ptCount val="1"/>
                <c:pt idx="0">
                  <c:v>Series 2</c:v>
                </c:pt>
              </c:strCache>
            </c:strRef>
          </c:tx>
          <c:spPr>
            <a:solidFill>
              <a:srgbClr val="63B0E8"/>
            </a:solidFill>
          </c:spPr>
          <c:invertIfNegative val="0"/>
          <c:cat>
            <c:strRef>
              <c:f>Sheet1!$A$2:$A$3</c:f>
              <c:strCache>
                <c:ptCount val="2"/>
                <c:pt idx="0">
                  <c:v>Category 1</c:v>
                </c:pt>
                <c:pt idx="1">
                  <c:v>Category 2</c:v>
                </c:pt>
              </c:strCache>
            </c:strRef>
          </c:cat>
          <c:val>
            <c:numRef>
              <c:f>Sheet1!$C$2:$C$3</c:f>
              <c:numCache>
                <c:formatCode>General</c:formatCode>
                <c:ptCount val="2"/>
                <c:pt idx="0">
                  <c:v>2.4</c:v>
                </c:pt>
                <c:pt idx="1">
                  <c:v>4.4000000000000004</c:v>
                </c:pt>
              </c:numCache>
            </c:numRef>
          </c:val>
        </c:ser>
        <c:dLbls>
          <c:showLegendKey val="0"/>
          <c:showVal val="0"/>
          <c:showCatName val="0"/>
          <c:showSerName val="0"/>
          <c:showPercent val="0"/>
          <c:showBubbleSize val="0"/>
        </c:dLbls>
        <c:gapWidth val="150"/>
        <c:axId val="245653584"/>
        <c:axId val="245653024"/>
      </c:barChart>
      <c:catAx>
        <c:axId val="245653584"/>
        <c:scaling>
          <c:orientation val="minMax"/>
        </c:scaling>
        <c:delete val="0"/>
        <c:axPos val="b"/>
        <c:numFmt formatCode="General" sourceLinked="1"/>
        <c:majorTickMark val="out"/>
        <c:minorTickMark val="none"/>
        <c:tickLblPos val="nextTo"/>
        <c:txPr>
          <a:bodyPr/>
          <a:lstStyle/>
          <a:p>
            <a:pPr>
              <a:defRPr sz="1001" b="1">
                <a:solidFill>
                  <a:srgbClr val="65656A"/>
                </a:solidFill>
                <a:latin typeface="+mj-lt"/>
              </a:defRPr>
            </a:pPr>
            <a:endParaRPr lang="en-US"/>
          </a:p>
        </c:txPr>
        <c:crossAx val="245653024"/>
        <c:crosses val="autoZero"/>
        <c:auto val="1"/>
        <c:lblAlgn val="ctr"/>
        <c:lblOffset val="100"/>
        <c:noMultiLvlLbl val="0"/>
      </c:catAx>
      <c:valAx>
        <c:axId val="245653024"/>
        <c:scaling>
          <c:orientation val="minMax"/>
        </c:scaling>
        <c:delete val="0"/>
        <c:axPos val="l"/>
        <c:majorGridlines/>
        <c:numFmt formatCode="General" sourceLinked="1"/>
        <c:majorTickMark val="out"/>
        <c:minorTickMark val="none"/>
        <c:tickLblPos val="nextTo"/>
        <c:txPr>
          <a:bodyPr/>
          <a:lstStyle/>
          <a:p>
            <a:pPr>
              <a:defRPr sz="819">
                <a:solidFill>
                  <a:srgbClr val="65656A"/>
                </a:solidFill>
                <a:latin typeface="+mj-lt"/>
              </a:defRPr>
            </a:pPr>
            <a:endParaRPr lang="en-US"/>
          </a:p>
        </c:txPr>
        <c:crossAx val="245653584"/>
        <c:crosses val="autoZero"/>
        <c:crossBetween val="between"/>
      </c:valAx>
      <c:spPr>
        <a:noFill/>
        <a:ln w="23108">
          <a:noFill/>
        </a:ln>
      </c:spPr>
    </c:plotArea>
    <c:legend>
      <c:legendPos val="r"/>
      <c:overlay val="0"/>
      <c:txPr>
        <a:bodyPr/>
        <a:lstStyle/>
        <a:p>
          <a:pPr>
            <a:defRPr sz="1001">
              <a:solidFill>
                <a:srgbClr val="65656A"/>
              </a:solidFill>
              <a:latin typeface="+mj-lt"/>
            </a:defRPr>
          </a:pPr>
          <a:endParaRPr lang="en-US"/>
        </a:p>
      </c:txPr>
    </c:legend>
    <c:plotVisOnly val="1"/>
    <c:dispBlanksAs val="gap"/>
    <c:showDLblsOverMax val="0"/>
  </c:chart>
  <c:txPr>
    <a:bodyPr/>
    <a:lstStyle/>
    <a:p>
      <a:pPr>
        <a:defRPr sz="1638" b="0"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rgbClr val="517891"/>
            </a:solidFill>
          </c:spPr>
          <c:invertIfNegative val="0"/>
          <c:cat>
            <c:strRef>
              <c:f>Sheet1!$A$2:$A$3</c:f>
              <c:strCache>
                <c:ptCount val="2"/>
                <c:pt idx="0">
                  <c:v>Category 1</c:v>
                </c:pt>
                <c:pt idx="1">
                  <c:v>Category 2</c:v>
                </c:pt>
              </c:strCache>
            </c:strRef>
          </c:cat>
          <c:val>
            <c:numRef>
              <c:f>Sheet1!$B$2:$B$3</c:f>
              <c:numCache>
                <c:formatCode>General</c:formatCode>
                <c:ptCount val="2"/>
                <c:pt idx="0">
                  <c:v>4.3</c:v>
                </c:pt>
                <c:pt idx="1">
                  <c:v>2.5</c:v>
                </c:pt>
              </c:numCache>
            </c:numRef>
          </c:val>
        </c:ser>
        <c:ser>
          <c:idx val="1"/>
          <c:order val="1"/>
          <c:tx>
            <c:strRef>
              <c:f>Sheet1!$C$1</c:f>
              <c:strCache>
                <c:ptCount val="1"/>
                <c:pt idx="0">
                  <c:v>Series 2</c:v>
                </c:pt>
              </c:strCache>
            </c:strRef>
          </c:tx>
          <c:spPr>
            <a:solidFill>
              <a:srgbClr val="63B0E8"/>
            </a:solidFill>
          </c:spPr>
          <c:invertIfNegative val="0"/>
          <c:cat>
            <c:strRef>
              <c:f>Sheet1!$A$2:$A$3</c:f>
              <c:strCache>
                <c:ptCount val="2"/>
                <c:pt idx="0">
                  <c:v>Category 1</c:v>
                </c:pt>
                <c:pt idx="1">
                  <c:v>Category 2</c:v>
                </c:pt>
              </c:strCache>
            </c:strRef>
          </c:cat>
          <c:val>
            <c:numRef>
              <c:f>Sheet1!$C$2:$C$3</c:f>
              <c:numCache>
                <c:formatCode>General</c:formatCode>
                <c:ptCount val="2"/>
                <c:pt idx="0">
                  <c:v>2.4</c:v>
                </c:pt>
                <c:pt idx="1">
                  <c:v>4.4000000000000004</c:v>
                </c:pt>
              </c:numCache>
            </c:numRef>
          </c:val>
        </c:ser>
        <c:dLbls>
          <c:showLegendKey val="0"/>
          <c:showVal val="0"/>
          <c:showCatName val="0"/>
          <c:showSerName val="0"/>
          <c:showPercent val="0"/>
          <c:showBubbleSize val="0"/>
        </c:dLbls>
        <c:gapWidth val="150"/>
        <c:axId val="318606112"/>
        <c:axId val="318604992"/>
      </c:barChart>
      <c:catAx>
        <c:axId val="318606112"/>
        <c:scaling>
          <c:orientation val="minMax"/>
        </c:scaling>
        <c:delete val="0"/>
        <c:axPos val="b"/>
        <c:numFmt formatCode="General" sourceLinked="1"/>
        <c:majorTickMark val="out"/>
        <c:minorTickMark val="none"/>
        <c:tickLblPos val="nextTo"/>
        <c:txPr>
          <a:bodyPr/>
          <a:lstStyle/>
          <a:p>
            <a:pPr>
              <a:defRPr sz="1001" b="1">
                <a:solidFill>
                  <a:srgbClr val="65656A"/>
                </a:solidFill>
                <a:latin typeface="+mj-lt"/>
              </a:defRPr>
            </a:pPr>
            <a:endParaRPr lang="en-US"/>
          </a:p>
        </c:txPr>
        <c:crossAx val="318604992"/>
        <c:crosses val="autoZero"/>
        <c:auto val="1"/>
        <c:lblAlgn val="ctr"/>
        <c:lblOffset val="100"/>
        <c:noMultiLvlLbl val="0"/>
      </c:catAx>
      <c:valAx>
        <c:axId val="318604992"/>
        <c:scaling>
          <c:orientation val="minMax"/>
        </c:scaling>
        <c:delete val="0"/>
        <c:axPos val="l"/>
        <c:majorGridlines/>
        <c:numFmt formatCode="General" sourceLinked="1"/>
        <c:majorTickMark val="out"/>
        <c:minorTickMark val="none"/>
        <c:tickLblPos val="nextTo"/>
        <c:txPr>
          <a:bodyPr/>
          <a:lstStyle/>
          <a:p>
            <a:pPr>
              <a:defRPr sz="819">
                <a:solidFill>
                  <a:srgbClr val="65656A"/>
                </a:solidFill>
                <a:latin typeface="+mj-lt"/>
              </a:defRPr>
            </a:pPr>
            <a:endParaRPr lang="en-US"/>
          </a:p>
        </c:txPr>
        <c:crossAx val="318606112"/>
        <c:crosses val="autoZero"/>
        <c:crossBetween val="between"/>
      </c:valAx>
      <c:spPr>
        <a:noFill/>
        <a:ln w="23108">
          <a:noFill/>
        </a:ln>
      </c:spPr>
    </c:plotArea>
    <c:legend>
      <c:legendPos val="r"/>
      <c:overlay val="0"/>
      <c:txPr>
        <a:bodyPr/>
        <a:lstStyle/>
        <a:p>
          <a:pPr>
            <a:defRPr sz="1001">
              <a:solidFill>
                <a:srgbClr val="65656A"/>
              </a:solidFill>
              <a:latin typeface="+mj-lt"/>
            </a:defRPr>
          </a:pPr>
          <a:endParaRPr lang="en-US"/>
        </a:p>
      </c:txPr>
    </c:legend>
    <c:plotVisOnly val="1"/>
    <c:dispBlanksAs val="gap"/>
    <c:showDLblsOverMax val="0"/>
  </c:chart>
  <c:txPr>
    <a:bodyPr/>
    <a:lstStyle/>
    <a:p>
      <a:pPr>
        <a:defRPr sz="1638" b="0"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Lbls>
            <c:dLbl>
              <c:idx val="0"/>
              <c:layout>
                <c:manualLayout>
                  <c:x val="5.670253718285214E-2"/>
                  <c:y val="-1.2772309711286175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5.5545494313210847E-2"/>
                  <c:y val="2.0272674249052203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3.4569772528433997E-2"/>
                  <c:y val="3.6803732866724993E-3"/>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3.8158464566929132E-2"/>
                  <c:y val="2.832458442694663E-4"/>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j-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Sheet3!$D$8:$G$8</c:f>
              <c:strCache>
                <c:ptCount val="4"/>
                <c:pt idx="0">
                  <c:v>Spoofed Name</c:v>
                </c:pt>
                <c:pt idx="1">
                  <c:v>Reply-To-Spoofing</c:v>
                </c:pt>
                <c:pt idx="2">
                  <c:v>Lookalike Domain</c:v>
                </c:pt>
                <c:pt idx="3">
                  <c:v>Spoofed Sender</c:v>
                </c:pt>
              </c:strCache>
            </c:strRef>
          </c:cat>
          <c:val>
            <c:numRef>
              <c:f>Sheet3!$D$9:$G$9</c:f>
              <c:numCache>
                <c:formatCode>0%</c:formatCode>
                <c:ptCount val="4"/>
                <c:pt idx="0">
                  <c:v>0.75</c:v>
                </c:pt>
                <c:pt idx="1">
                  <c:v>0.21</c:v>
                </c:pt>
                <c:pt idx="2">
                  <c:v>0.02</c:v>
                </c:pt>
                <c:pt idx="3">
                  <c:v>0.02</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00" b="1" i="0" u="none" strike="noStrike" kern="1200" baseline="0">
              <a:solidFill>
                <a:schemeClr val="tx1">
                  <a:lumMod val="65000"/>
                  <a:lumOff val="35000"/>
                </a:schemeClr>
              </a:solidFill>
              <a:latin typeface="+mj-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01796D-5121-A146-B213-2D726DCD0E13}" type="doc">
      <dgm:prSet loTypeId="urn:microsoft.com/office/officeart/2005/8/layout/pyramid3" loCatId="" qsTypeId="urn:microsoft.com/office/officeart/2005/8/quickstyle/simple4" qsCatId="simple" csTypeId="urn:microsoft.com/office/officeart/2005/8/colors/accent0_3" csCatId="mainScheme" phldr="1"/>
      <dgm:spPr/>
    </dgm:pt>
    <dgm:pt modelId="{A83423D7-2880-CE47-B421-5404F7A5867D}">
      <dgm:prSet phldrT="[Text]"/>
      <dgm:spPr>
        <a:solidFill>
          <a:schemeClr val="tx2"/>
        </a:solidFill>
        <a:ln>
          <a:noFill/>
        </a:ln>
      </dgm:spPr>
      <dgm:t>
        <a:bodyPr/>
        <a:lstStyle/>
        <a:p>
          <a:r>
            <a:rPr lang="en-US" dirty="0" smtClean="0"/>
            <a:t> </a:t>
          </a:r>
          <a:endParaRPr lang="en-US" dirty="0"/>
        </a:p>
      </dgm:t>
    </dgm:pt>
    <dgm:pt modelId="{E03CA141-5FEE-F241-AA3D-9EB64CBA3E7C}" type="parTrans" cxnId="{A82A59B8-1C68-F041-9A27-1BEB2812C2D2}">
      <dgm:prSet/>
      <dgm:spPr/>
      <dgm:t>
        <a:bodyPr/>
        <a:lstStyle/>
        <a:p>
          <a:endParaRPr lang="en-US"/>
        </a:p>
      </dgm:t>
    </dgm:pt>
    <dgm:pt modelId="{E1299EBD-75FD-D04C-884C-77133A89AC4D}" type="sibTrans" cxnId="{A82A59B8-1C68-F041-9A27-1BEB2812C2D2}">
      <dgm:prSet/>
      <dgm:spPr/>
      <dgm:t>
        <a:bodyPr/>
        <a:lstStyle/>
        <a:p>
          <a:endParaRPr lang="en-US"/>
        </a:p>
      </dgm:t>
    </dgm:pt>
    <dgm:pt modelId="{7718B394-89D4-2144-9471-5C17625B5C59}">
      <dgm:prSet phldrT="[Text]"/>
      <dgm:spPr>
        <a:solidFill>
          <a:schemeClr val="tx2"/>
        </a:solidFill>
      </dgm:spPr>
      <dgm:t>
        <a:bodyPr/>
        <a:lstStyle/>
        <a:p>
          <a:r>
            <a:rPr lang="en-US" dirty="0" smtClean="0"/>
            <a:t> </a:t>
          </a:r>
          <a:endParaRPr lang="en-US" dirty="0"/>
        </a:p>
      </dgm:t>
    </dgm:pt>
    <dgm:pt modelId="{B78AD733-2E78-0F4A-AA00-0A7310EF0881}" type="parTrans" cxnId="{B89F1FA3-6DDA-DC49-A94D-16CAC76E8333}">
      <dgm:prSet/>
      <dgm:spPr/>
      <dgm:t>
        <a:bodyPr/>
        <a:lstStyle/>
        <a:p>
          <a:endParaRPr lang="en-US"/>
        </a:p>
      </dgm:t>
    </dgm:pt>
    <dgm:pt modelId="{092AB97E-6E8A-B142-BD45-D2563D2227D9}" type="sibTrans" cxnId="{B89F1FA3-6DDA-DC49-A94D-16CAC76E8333}">
      <dgm:prSet/>
      <dgm:spPr/>
      <dgm:t>
        <a:bodyPr/>
        <a:lstStyle/>
        <a:p>
          <a:endParaRPr lang="en-US"/>
        </a:p>
      </dgm:t>
    </dgm:pt>
    <dgm:pt modelId="{B948ADE4-D4EC-3C43-A7E0-B46779F9D8D6}">
      <dgm:prSet phldrT="[Text]"/>
      <dgm:spPr>
        <a:solidFill>
          <a:schemeClr val="tx2"/>
        </a:solidFill>
      </dgm:spPr>
      <dgm:t>
        <a:bodyPr/>
        <a:lstStyle/>
        <a:p>
          <a:r>
            <a:rPr lang="en-US" dirty="0" smtClean="0"/>
            <a:t> </a:t>
          </a:r>
          <a:endParaRPr lang="en-US" dirty="0"/>
        </a:p>
      </dgm:t>
    </dgm:pt>
    <dgm:pt modelId="{94F16EFC-A141-2840-813F-5E404FC535A2}" type="parTrans" cxnId="{B7A696BD-180B-8049-AB5B-805C441656EC}">
      <dgm:prSet/>
      <dgm:spPr/>
      <dgm:t>
        <a:bodyPr/>
        <a:lstStyle/>
        <a:p>
          <a:endParaRPr lang="en-US"/>
        </a:p>
      </dgm:t>
    </dgm:pt>
    <dgm:pt modelId="{7F4621B4-4655-554C-912B-5B5491EFBE5D}" type="sibTrans" cxnId="{B7A696BD-180B-8049-AB5B-805C441656EC}">
      <dgm:prSet/>
      <dgm:spPr/>
      <dgm:t>
        <a:bodyPr/>
        <a:lstStyle/>
        <a:p>
          <a:endParaRPr lang="en-US"/>
        </a:p>
      </dgm:t>
    </dgm:pt>
    <dgm:pt modelId="{F1CA876F-613E-5D4E-955E-DF2A8AE0FD8C}" type="pres">
      <dgm:prSet presAssocID="{D001796D-5121-A146-B213-2D726DCD0E13}" presName="Name0" presStyleCnt="0">
        <dgm:presLayoutVars>
          <dgm:dir/>
          <dgm:animLvl val="lvl"/>
          <dgm:resizeHandles val="exact"/>
        </dgm:presLayoutVars>
      </dgm:prSet>
      <dgm:spPr/>
    </dgm:pt>
    <dgm:pt modelId="{4485FD48-E9CC-964B-92AD-C91873893AEE}" type="pres">
      <dgm:prSet presAssocID="{A83423D7-2880-CE47-B421-5404F7A5867D}" presName="Name8" presStyleCnt="0"/>
      <dgm:spPr/>
    </dgm:pt>
    <dgm:pt modelId="{BC5C41C6-3A6A-F64C-9E74-329957CF6866}" type="pres">
      <dgm:prSet presAssocID="{A83423D7-2880-CE47-B421-5404F7A5867D}" presName="level" presStyleLbl="node1" presStyleIdx="0" presStyleCnt="3" custLinFactNeighborY="-5058">
        <dgm:presLayoutVars>
          <dgm:chMax val="1"/>
          <dgm:bulletEnabled val="1"/>
        </dgm:presLayoutVars>
      </dgm:prSet>
      <dgm:spPr/>
      <dgm:t>
        <a:bodyPr/>
        <a:lstStyle/>
        <a:p>
          <a:endParaRPr lang="en-US"/>
        </a:p>
      </dgm:t>
    </dgm:pt>
    <dgm:pt modelId="{96AFFBEA-E3FB-2F4C-8EBB-E8A004EBC142}" type="pres">
      <dgm:prSet presAssocID="{A83423D7-2880-CE47-B421-5404F7A5867D}" presName="levelTx" presStyleLbl="revTx" presStyleIdx="0" presStyleCnt="0">
        <dgm:presLayoutVars>
          <dgm:chMax val="1"/>
          <dgm:bulletEnabled val="1"/>
        </dgm:presLayoutVars>
      </dgm:prSet>
      <dgm:spPr/>
      <dgm:t>
        <a:bodyPr/>
        <a:lstStyle/>
        <a:p>
          <a:endParaRPr lang="en-US"/>
        </a:p>
      </dgm:t>
    </dgm:pt>
    <dgm:pt modelId="{14DBB8E9-24A8-0644-948A-A8ADA622988B}" type="pres">
      <dgm:prSet presAssocID="{7718B394-89D4-2144-9471-5C17625B5C59}" presName="Name8" presStyleCnt="0"/>
      <dgm:spPr/>
    </dgm:pt>
    <dgm:pt modelId="{3B187C2E-1FC5-9344-A380-E242024A8B26}" type="pres">
      <dgm:prSet presAssocID="{7718B394-89D4-2144-9471-5C17625B5C59}" presName="level" presStyleLbl="node1" presStyleIdx="1" presStyleCnt="3" custScaleX="100456" custLinFactNeighborY="-1061">
        <dgm:presLayoutVars>
          <dgm:chMax val="1"/>
          <dgm:bulletEnabled val="1"/>
        </dgm:presLayoutVars>
      </dgm:prSet>
      <dgm:spPr/>
      <dgm:t>
        <a:bodyPr/>
        <a:lstStyle/>
        <a:p>
          <a:endParaRPr lang="en-US"/>
        </a:p>
      </dgm:t>
    </dgm:pt>
    <dgm:pt modelId="{982C3776-0225-164F-919D-BDD471E60DF4}" type="pres">
      <dgm:prSet presAssocID="{7718B394-89D4-2144-9471-5C17625B5C59}" presName="levelTx" presStyleLbl="revTx" presStyleIdx="0" presStyleCnt="0">
        <dgm:presLayoutVars>
          <dgm:chMax val="1"/>
          <dgm:bulletEnabled val="1"/>
        </dgm:presLayoutVars>
      </dgm:prSet>
      <dgm:spPr/>
      <dgm:t>
        <a:bodyPr/>
        <a:lstStyle/>
        <a:p>
          <a:endParaRPr lang="en-US"/>
        </a:p>
      </dgm:t>
    </dgm:pt>
    <dgm:pt modelId="{F7F51C05-5EBC-994E-9D5D-1CD6CFC8471A}" type="pres">
      <dgm:prSet presAssocID="{B948ADE4-D4EC-3C43-A7E0-B46779F9D8D6}" presName="Name8" presStyleCnt="0"/>
      <dgm:spPr/>
    </dgm:pt>
    <dgm:pt modelId="{5CE2485E-D804-5E4B-A66C-2CD9B485BFBB}" type="pres">
      <dgm:prSet presAssocID="{B948ADE4-D4EC-3C43-A7E0-B46779F9D8D6}" presName="level" presStyleLbl="node1" presStyleIdx="2" presStyleCnt="3">
        <dgm:presLayoutVars>
          <dgm:chMax val="1"/>
          <dgm:bulletEnabled val="1"/>
        </dgm:presLayoutVars>
      </dgm:prSet>
      <dgm:spPr/>
      <dgm:t>
        <a:bodyPr/>
        <a:lstStyle/>
        <a:p>
          <a:endParaRPr lang="en-US"/>
        </a:p>
      </dgm:t>
    </dgm:pt>
    <dgm:pt modelId="{088CC867-34EF-EA4E-AC05-7969BAEDEC3C}" type="pres">
      <dgm:prSet presAssocID="{B948ADE4-D4EC-3C43-A7E0-B46779F9D8D6}" presName="levelTx" presStyleLbl="revTx" presStyleIdx="0" presStyleCnt="0">
        <dgm:presLayoutVars>
          <dgm:chMax val="1"/>
          <dgm:bulletEnabled val="1"/>
        </dgm:presLayoutVars>
      </dgm:prSet>
      <dgm:spPr/>
      <dgm:t>
        <a:bodyPr/>
        <a:lstStyle/>
        <a:p>
          <a:endParaRPr lang="en-US"/>
        </a:p>
      </dgm:t>
    </dgm:pt>
  </dgm:ptLst>
  <dgm:cxnLst>
    <dgm:cxn modelId="{C934E73C-4171-4296-9083-C07B687167A3}" type="presOf" srcId="{B948ADE4-D4EC-3C43-A7E0-B46779F9D8D6}" destId="{088CC867-34EF-EA4E-AC05-7969BAEDEC3C}" srcOrd="1" destOrd="0" presId="urn:microsoft.com/office/officeart/2005/8/layout/pyramid3"/>
    <dgm:cxn modelId="{CCD6EEF0-9B58-4605-99CD-85B6CEB97EEB}" type="presOf" srcId="{D001796D-5121-A146-B213-2D726DCD0E13}" destId="{F1CA876F-613E-5D4E-955E-DF2A8AE0FD8C}" srcOrd="0" destOrd="0" presId="urn:microsoft.com/office/officeart/2005/8/layout/pyramid3"/>
    <dgm:cxn modelId="{CFDFC742-5AF3-4192-8F8F-84CD13125F75}" type="presOf" srcId="{B948ADE4-D4EC-3C43-A7E0-B46779F9D8D6}" destId="{5CE2485E-D804-5E4B-A66C-2CD9B485BFBB}" srcOrd="0" destOrd="0" presId="urn:microsoft.com/office/officeart/2005/8/layout/pyramid3"/>
    <dgm:cxn modelId="{C1985AC5-1D7F-463A-993E-1590990BC3C1}" type="presOf" srcId="{7718B394-89D4-2144-9471-5C17625B5C59}" destId="{3B187C2E-1FC5-9344-A380-E242024A8B26}" srcOrd="0" destOrd="0" presId="urn:microsoft.com/office/officeart/2005/8/layout/pyramid3"/>
    <dgm:cxn modelId="{72E42411-6CF4-4CBF-B573-0569B100248E}" type="presOf" srcId="{7718B394-89D4-2144-9471-5C17625B5C59}" destId="{982C3776-0225-164F-919D-BDD471E60DF4}" srcOrd="1" destOrd="0" presId="urn:microsoft.com/office/officeart/2005/8/layout/pyramid3"/>
    <dgm:cxn modelId="{A82A59B8-1C68-F041-9A27-1BEB2812C2D2}" srcId="{D001796D-5121-A146-B213-2D726DCD0E13}" destId="{A83423D7-2880-CE47-B421-5404F7A5867D}" srcOrd="0" destOrd="0" parTransId="{E03CA141-5FEE-F241-AA3D-9EB64CBA3E7C}" sibTransId="{E1299EBD-75FD-D04C-884C-77133A89AC4D}"/>
    <dgm:cxn modelId="{F8C815E5-E4A1-4CE2-8CFB-AADBBD5561FD}" type="presOf" srcId="{A83423D7-2880-CE47-B421-5404F7A5867D}" destId="{96AFFBEA-E3FB-2F4C-8EBB-E8A004EBC142}" srcOrd="1" destOrd="0" presId="urn:microsoft.com/office/officeart/2005/8/layout/pyramid3"/>
    <dgm:cxn modelId="{B7A696BD-180B-8049-AB5B-805C441656EC}" srcId="{D001796D-5121-A146-B213-2D726DCD0E13}" destId="{B948ADE4-D4EC-3C43-A7E0-B46779F9D8D6}" srcOrd="2" destOrd="0" parTransId="{94F16EFC-A141-2840-813F-5E404FC535A2}" sibTransId="{7F4621B4-4655-554C-912B-5B5491EFBE5D}"/>
    <dgm:cxn modelId="{B89F1FA3-6DDA-DC49-A94D-16CAC76E8333}" srcId="{D001796D-5121-A146-B213-2D726DCD0E13}" destId="{7718B394-89D4-2144-9471-5C17625B5C59}" srcOrd="1" destOrd="0" parTransId="{B78AD733-2E78-0F4A-AA00-0A7310EF0881}" sibTransId="{092AB97E-6E8A-B142-BD45-D2563D2227D9}"/>
    <dgm:cxn modelId="{B547CEEF-0882-46AF-9717-D496EB1A1650}" type="presOf" srcId="{A83423D7-2880-CE47-B421-5404F7A5867D}" destId="{BC5C41C6-3A6A-F64C-9E74-329957CF6866}" srcOrd="0" destOrd="0" presId="urn:microsoft.com/office/officeart/2005/8/layout/pyramid3"/>
    <dgm:cxn modelId="{2A23D809-A2F7-40B2-B65D-5284EF57A1EB}" type="presParOf" srcId="{F1CA876F-613E-5D4E-955E-DF2A8AE0FD8C}" destId="{4485FD48-E9CC-964B-92AD-C91873893AEE}" srcOrd="0" destOrd="0" presId="urn:microsoft.com/office/officeart/2005/8/layout/pyramid3"/>
    <dgm:cxn modelId="{5BDCFE78-2B5B-4B5B-92D6-F6B86813F9F3}" type="presParOf" srcId="{4485FD48-E9CC-964B-92AD-C91873893AEE}" destId="{BC5C41C6-3A6A-F64C-9E74-329957CF6866}" srcOrd="0" destOrd="0" presId="urn:microsoft.com/office/officeart/2005/8/layout/pyramid3"/>
    <dgm:cxn modelId="{491271C2-8A69-4F30-B2D6-02582CF422D3}" type="presParOf" srcId="{4485FD48-E9CC-964B-92AD-C91873893AEE}" destId="{96AFFBEA-E3FB-2F4C-8EBB-E8A004EBC142}" srcOrd="1" destOrd="0" presId="urn:microsoft.com/office/officeart/2005/8/layout/pyramid3"/>
    <dgm:cxn modelId="{940C67C3-D13A-4D6A-A3DB-5FF330FFEA27}" type="presParOf" srcId="{F1CA876F-613E-5D4E-955E-DF2A8AE0FD8C}" destId="{14DBB8E9-24A8-0644-948A-A8ADA622988B}" srcOrd="1" destOrd="0" presId="urn:microsoft.com/office/officeart/2005/8/layout/pyramid3"/>
    <dgm:cxn modelId="{AA4ADCEB-FE25-47EC-9608-1973DD9E5A20}" type="presParOf" srcId="{14DBB8E9-24A8-0644-948A-A8ADA622988B}" destId="{3B187C2E-1FC5-9344-A380-E242024A8B26}" srcOrd="0" destOrd="0" presId="urn:microsoft.com/office/officeart/2005/8/layout/pyramid3"/>
    <dgm:cxn modelId="{AC6445EB-24B3-42DA-BC1E-759AAEB77E86}" type="presParOf" srcId="{14DBB8E9-24A8-0644-948A-A8ADA622988B}" destId="{982C3776-0225-164F-919D-BDD471E60DF4}" srcOrd="1" destOrd="0" presId="urn:microsoft.com/office/officeart/2005/8/layout/pyramid3"/>
    <dgm:cxn modelId="{5C48F1D0-14A3-4649-89C0-10E2489F3B7D}" type="presParOf" srcId="{F1CA876F-613E-5D4E-955E-DF2A8AE0FD8C}" destId="{F7F51C05-5EBC-994E-9D5D-1CD6CFC8471A}" srcOrd="2" destOrd="0" presId="urn:microsoft.com/office/officeart/2005/8/layout/pyramid3"/>
    <dgm:cxn modelId="{C1CE576D-ECD1-4141-8BE5-327545E4DEFD}" type="presParOf" srcId="{F7F51C05-5EBC-994E-9D5D-1CD6CFC8471A}" destId="{5CE2485E-D804-5E4B-A66C-2CD9B485BFBB}" srcOrd="0" destOrd="0" presId="urn:microsoft.com/office/officeart/2005/8/layout/pyramid3"/>
    <dgm:cxn modelId="{81DC1029-DE20-4C38-93D7-F2FC5240C55E}" type="presParOf" srcId="{F7F51C05-5EBC-994E-9D5D-1CD6CFC8471A}" destId="{088CC867-34EF-EA4E-AC05-7969BAEDEC3C}" srcOrd="1" destOrd="0" presId="urn:microsoft.com/office/officeart/2005/8/layout/pyramid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5C41C6-3A6A-F64C-9E74-329957CF6866}">
      <dsp:nvSpPr>
        <dsp:cNvPr id="0" name=""/>
        <dsp:cNvSpPr/>
      </dsp:nvSpPr>
      <dsp:spPr>
        <a:xfrm rot="10800000">
          <a:off x="0" y="0"/>
          <a:ext cx="9689484" cy="1099070"/>
        </a:xfrm>
        <a:prstGeom prst="trapezoid">
          <a:avLst>
            <a:gd name="adj" fmla="val 146935"/>
          </a:avLst>
        </a:prstGeom>
        <a:solidFill>
          <a:schemeClr val="tx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rot="-10800000">
        <a:off x="1695659" y="0"/>
        <a:ext cx="6298164" cy="1099070"/>
      </dsp:txXfrm>
    </dsp:sp>
    <dsp:sp modelId="{3B187C2E-1FC5-9344-A380-E242024A8B26}">
      <dsp:nvSpPr>
        <dsp:cNvPr id="0" name=""/>
        <dsp:cNvSpPr/>
      </dsp:nvSpPr>
      <dsp:spPr>
        <a:xfrm rot="10800000">
          <a:off x="1600185" y="1087408"/>
          <a:ext cx="6489112" cy="1099070"/>
        </a:xfrm>
        <a:prstGeom prst="trapezoid">
          <a:avLst>
            <a:gd name="adj" fmla="val 146935"/>
          </a:avLst>
        </a:prstGeom>
        <a:solidFill>
          <a:schemeClr val="tx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rot="-10800000">
        <a:off x="2735780" y="1087408"/>
        <a:ext cx="4217922" cy="1099070"/>
      </dsp:txXfrm>
    </dsp:sp>
    <dsp:sp modelId="{5CE2485E-D804-5E4B-A66C-2CD9B485BFBB}">
      <dsp:nvSpPr>
        <dsp:cNvPr id="0" name=""/>
        <dsp:cNvSpPr/>
      </dsp:nvSpPr>
      <dsp:spPr>
        <a:xfrm rot="10800000">
          <a:off x="3229828" y="2198140"/>
          <a:ext cx="3229827" cy="1099070"/>
        </a:xfrm>
        <a:prstGeom prst="trapezoid">
          <a:avLst>
            <a:gd name="adj" fmla="val 146935"/>
          </a:avLst>
        </a:prstGeom>
        <a:solidFill>
          <a:schemeClr val="tx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rot="-10800000">
        <a:off x="3229828" y="2198140"/>
        <a:ext cx="3229827" cy="1099070"/>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1F502586-68D2-4D1C-A5F0-F64FD04FCDE4}" type="datetimeFigureOut">
              <a:rPr lang="en-US" smtClean="0"/>
              <a:t>6/23/2016</a:t>
            </a:fld>
            <a:endParaRPr lang="en-US"/>
          </a:p>
        </p:txBody>
      </p:sp>
      <p:sp>
        <p:nvSpPr>
          <p:cNvPr id="4" name="Footer Placeholder 3"/>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D221480E-9F45-45AF-92A0-81A75BBABF20}" type="slidenum">
              <a:rPr lang="en-US" smtClean="0"/>
              <a:t>‹#›</a:t>
            </a:fld>
            <a:endParaRPr lang="en-US"/>
          </a:p>
        </p:txBody>
      </p:sp>
    </p:spTree>
    <p:extLst>
      <p:ext uri="{BB962C8B-B14F-4D97-AF65-F5344CB8AC3E}">
        <p14:creationId xmlns:p14="http://schemas.microsoft.com/office/powerpoint/2010/main" val="31195974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E1F74115-067D-1D40-82F4-3F0DA9560BFA}" type="datetimeFigureOut">
              <a:rPr lang="en-US" smtClean="0"/>
              <a:t>6/23/2016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77B5D341-E1F3-3B47-9946-5D39F3FD3C0B}" type="slidenum">
              <a:rPr lang="en-US" smtClean="0"/>
              <a:t>‹#›</a:t>
            </a:fld>
            <a:endParaRPr lang="en-US"/>
          </a:p>
        </p:txBody>
      </p:sp>
    </p:spTree>
    <p:extLst>
      <p:ext uri="{BB962C8B-B14F-4D97-AF65-F5344CB8AC3E}">
        <p14:creationId xmlns:p14="http://schemas.microsoft.com/office/powerpoint/2010/main" val="899025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proofpoint.com/us/threat-insight/post/Obfuscation-Techniques-In-Phishing-Attack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Protect Your Office 365 Email from Three Key Threats</a:t>
            </a:r>
            <a:endParaRPr lang="en-US" dirty="0"/>
          </a:p>
          <a:p>
            <a:r>
              <a:rPr lang="en-US" dirty="0"/>
              <a:t>As you look to migrate your email infrastructure to Office 365, you might be wondering what the right approach and technology is to stop exploding threats such as business email compromise and ransomware.  Hear about key requirements for catching email spoofs, emerging and zero day threats, and even commodity threats.  Considerations for threat visibility and response requirements will also be explored</a:t>
            </a:r>
            <a:r>
              <a:rPr lang="en-US" dirty="0" smtClean="0"/>
              <a:t>.</a:t>
            </a:r>
          </a:p>
          <a:p>
            <a:endParaRPr lang="en-US" dirty="0" smtClean="0"/>
          </a:p>
          <a:p>
            <a:r>
              <a:rPr lang="en-US" dirty="0" smtClean="0"/>
              <a:t>https://www.proofpoint.com/us/threat-insight/post/quarterly-threat-summary-dridex-ransomware-bec-phishing-hog-spotlight</a:t>
            </a:r>
          </a:p>
          <a:p>
            <a:r>
              <a:rPr lang="en-US" dirty="0" smtClean="0"/>
              <a:t>https://threatpost.com/fbi-email-scams-take-3-1-billion-toll-on-businesses/118696/?platform=hootsuite</a:t>
            </a:r>
          </a:p>
          <a:p>
            <a:r>
              <a:rPr lang="en-US" dirty="0" smtClean="0"/>
              <a:t>https://www.proofpoint.com/us/threat-insight/post/quarterly-threat-summary-dridex-ransomware-bec-phishing-hog-spotlight</a:t>
            </a:r>
          </a:p>
          <a:p>
            <a:endParaRPr lang="en-US" dirty="0" smtClean="0"/>
          </a:p>
          <a:p>
            <a:r>
              <a:rPr lang="en-US" dirty="0" smtClean="0"/>
              <a:t>bio</a:t>
            </a:r>
          </a:p>
          <a:p>
            <a:r>
              <a:rPr lang="en-US" dirty="0" smtClean="0"/>
              <a:t>poll</a:t>
            </a:r>
          </a:p>
          <a:p>
            <a:r>
              <a:rPr lang="en-US" dirty="0" smtClean="0"/>
              <a:t>links to resources</a:t>
            </a:r>
          </a:p>
          <a:p>
            <a:r>
              <a:rPr lang="en-US" dirty="0" smtClean="0"/>
              <a:t>seed questions</a:t>
            </a:r>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1</a:t>
            </a:fld>
            <a:endParaRPr lang="en-US"/>
          </a:p>
        </p:txBody>
      </p:sp>
    </p:spTree>
    <p:extLst>
      <p:ext uri="{BB962C8B-B14F-4D97-AF65-F5344CB8AC3E}">
        <p14:creationId xmlns:p14="http://schemas.microsoft.com/office/powerpoint/2010/main" val="2152873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you look to migrate your email infrastructure to Office 365, you might be wondering what the right approach and technology is to stop exploding threats such as business email compromise and ransomware.  Hear about key requirements for catching email spoofs, emerging and zero day threats, and even commodity threats.  Considerations for threat visibility and response requirements will also be explored.</a:t>
            </a:r>
          </a:p>
          <a:p>
            <a:endParaRPr lang="en-US" dirty="0" smtClean="0"/>
          </a:p>
          <a:p>
            <a:r>
              <a:rPr lang="en-US" dirty="0" smtClean="0"/>
              <a:t>6/23 or 6/28 could work.</a:t>
            </a:r>
          </a:p>
          <a:p>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2</a:t>
            </a:fld>
            <a:endParaRPr lang="en-US"/>
          </a:p>
        </p:txBody>
      </p:sp>
    </p:spTree>
    <p:extLst>
      <p:ext uri="{BB962C8B-B14F-4D97-AF65-F5344CB8AC3E}">
        <p14:creationId xmlns:p14="http://schemas.microsoft.com/office/powerpoint/2010/main" val="3473362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Exchange Online is driving move to Office 365, good opportunity to reassess email security requirements</a:t>
            </a:r>
          </a:p>
          <a:p>
            <a:pPr marL="171450" indent="-171450">
              <a:buFont typeface="Arial" panose="020B0604020202020204" pitchFamily="34" charset="0"/>
              <a:buChar char="•"/>
            </a:pPr>
            <a:r>
              <a:rPr lang="en-US" dirty="0" smtClean="0"/>
              <a:t>If you’re like many, you’re looking to support the</a:t>
            </a:r>
            <a:r>
              <a:rPr lang="en-US" baseline="0" dirty="0" smtClean="0"/>
              <a:t> </a:t>
            </a:r>
            <a:r>
              <a:rPr lang="en-US" dirty="0" smtClean="0"/>
              <a:t>migration to Office 365,</a:t>
            </a:r>
            <a:r>
              <a:rPr lang="en-US" baseline="0" dirty="0" smtClean="0"/>
              <a:t> </a:t>
            </a:r>
            <a:r>
              <a:rPr lang="en-US" dirty="0" smtClean="0"/>
              <a:t>assessing how</a:t>
            </a:r>
            <a:r>
              <a:rPr lang="en-US" baseline="0" dirty="0" smtClean="0"/>
              <a:t> to </a:t>
            </a:r>
            <a:r>
              <a:rPr lang="en-US" dirty="0" smtClean="0"/>
              <a:t>deliver effective security while delivering cost savings to the business.</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dirty="0" smtClean="0"/>
              <a:t>Many organizations have unanswered</a:t>
            </a:r>
            <a:r>
              <a:rPr lang="en-US" baseline="0" dirty="0" smtClean="0"/>
              <a:t> questions when they evaluate Office 365 email security.</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dirty="0" smtClean="0"/>
              <a:t>We’ve helped many organizations make the transition to</a:t>
            </a:r>
            <a:r>
              <a:rPr lang="en-US" baseline="0" dirty="0" smtClean="0"/>
              <a:t> Office 365 smoothly, while still maintaining a TCO benefit when comparing the cost of [on-premises email infrastructure + existing email security] vs. [Office 365 email infrastructure + Proofpoint email security].</a:t>
            </a:r>
            <a:endParaRPr lang="en-US" dirty="0"/>
          </a:p>
        </p:txBody>
      </p:sp>
      <p:sp>
        <p:nvSpPr>
          <p:cNvPr id="4" name="Slide Number Placeholder 3"/>
          <p:cNvSpPr>
            <a:spLocks noGrp="1"/>
          </p:cNvSpPr>
          <p:nvPr>
            <p:ph type="sldNum" sz="quarter" idx="10"/>
          </p:nvPr>
        </p:nvSpPr>
        <p:spPr/>
        <p:txBody>
          <a:bodyPr/>
          <a:lstStyle/>
          <a:p>
            <a:pPr>
              <a:defRPr/>
            </a:pPr>
            <a:fld id="{15037BD6-EF59-438C-B988-36B4F69DE98E}" type="slidenum">
              <a:rPr lang="en-US" altLang="en-US" smtClean="0"/>
              <a:pPr>
                <a:defRPr/>
              </a:pPr>
              <a:t>3</a:t>
            </a:fld>
            <a:endParaRPr lang="en-US" altLang="en-US"/>
          </a:p>
        </p:txBody>
      </p:sp>
    </p:spTree>
    <p:extLst>
      <p:ext uri="{BB962C8B-B14F-4D97-AF65-F5344CB8AC3E}">
        <p14:creationId xmlns:p14="http://schemas.microsoft.com/office/powerpoint/2010/main" val="658554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Interesting change from 2014, where URL threats dominated.</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What the world looks like today.  Shows the ridiculousness of the threat landscape right now.  If you think back to July, we thought it was a big deal when we saw a 700k email </a:t>
            </a:r>
            <a:r>
              <a:rPr lang="en-US" sz="1200" kern="1200" dirty="0" err="1" smtClean="0">
                <a:solidFill>
                  <a:schemeClr val="tx1"/>
                </a:solidFill>
                <a:effectLst/>
                <a:latin typeface="+mn-lt"/>
                <a:ea typeface="+mn-ea"/>
                <a:cs typeface="+mn-cs"/>
              </a:rPr>
              <a:t>Dridex</a:t>
            </a:r>
            <a:r>
              <a:rPr lang="en-US" sz="1200" kern="1200" dirty="0" smtClean="0">
                <a:solidFill>
                  <a:schemeClr val="tx1"/>
                </a:solidFill>
                <a:effectLst/>
                <a:latin typeface="+mn-lt"/>
                <a:ea typeface="+mn-ea"/>
                <a:cs typeface="+mn-cs"/>
              </a:rPr>
              <a:t> campaign, which barely registers as a little blip in this chart in context to what we’re seeing now.  This is why we see organizations getting slammed with documents with malicious attachments, and even URLs, are back on the uptick.   This is an order of magnitude bigger problem what it used to be on a global scale.  If you consider the campaign yesterday (5/23), it was big enough to send an email to every person on the planet.  If you extrapolate what we saw (40M emails), across the world’s organizations.  This is absolutely unprecedented in terms of scale, and why people are having a really hard time.  </a:t>
            </a:r>
          </a:p>
          <a:p>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4</a:t>
            </a:fld>
            <a:endParaRPr lang="en-US"/>
          </a:p>
        </p:txBody>
      </p:sp>
    </p:spTree>
    <p:extLst>
      <p:ext uri="{BB962C8B-B14F-4D97-AF65-F5344CB8AC3E}">
        <p14:creationId xmlns:p14="http://schemas.microsoft.com/office/powerpoint/2010/main" val="2367293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When it comes to protecting a user in 2016, a</a:t>
            </a:r>
            <a:r>
              <a:rPr lang="en-US" baseline="0" dirty="0" smtClean="0"/>
              <a:t> lot of these attacks don’t use any </a:t>
            </a:r>
            <a:r>
              <a:rPr lang="en-US" baseline="0" dirty="0" err="1" smtClean="0"/>
              <a:t>mlalware</a:t>
            </a:r>
            <a:r>
              <a:rPr lang="en-US" baseline="0" dirty="0" smtClean="0"/>
              <a:t> at all</a:t>
            </a:r>
          </a:p>
          <a:p>
            <a:pPr marL="171450" indent="-171450">
              <a:buFont typeface="Arial" panose="020B0604020202020204" pitchFamily="34" charset="0"/>
              <a:buChar char="•"/>
            </a:pPr>
            <a:r>
              <a:rPr lang="en-US" baseline="0" dirty="0" smtClean="0"/>
              <a:t>i.e. credential, </a:t>
            </a:r>
            <a:r>
              <a:rPr lang="en-US" baseline="0" dirty="0" err="1" smtClean="0"/>
              <a:t>bec</a:t>
            </a:r>
            <a:r>
              <a:rPr lang="en-US" baseline="0" dirty="0" smtClean="0"/>
              <a:t>, thin lures, are absolutely </a:t>
            </a:r>
            <a:r>
              <a:rPr lang="en-US" baseline="0" dirty="0" err="1" smtClean="0"/>
              <a:t>endeminc</a:t>
            </a:r>
            <a:r>
              <a:rPr lang="en-US" baseline="0" dirty="0" smtClean="0"/>
              <a:t>, even in sophisticated attack</a:t>
            </a:r>
          </a:p>
          <a:p>
            <a:pPr marL="171450" indent="-171450">
              <a:buFont typeface="Arial" panose="020B0604020202020204" pitchFamily="34" charset="0"/>
              <a:buChar char="•"/>
            </a:pPr>
            <a:r>
              <a:rPr lang="en-US" baseline="0" dirty="0" smtClean="0"/>
              <a:t>Game is no longer than just </a:t>
            </a:r>
            <a:r>
              <a:rPr lang="en-US" baseline="0" dirty="0" err="1" smtClean="0"/>
              <a:t>ufing</a:t>
            </a:r>
            <a:r>
              <a:rPr lang="en-US" baseline="0" dirty="0" smtClean="0"/>
              <a:t> a sandbox, </a:t>
            </a:r>
          </a:p>
          <a:p>
            <a:pPr marL="171450" indent="-171450">
              <a:buFont typeface="Arial" panose="020B0604020202020204" pitchFamily="34" charset="0"/>
              <a:buChar char="•"/>
            </a:pPr>
            <a:r>
              <a:rPr lang="en-US" baseline="0" dirty="0" smtClean="0"/>
              <a:t>Have to use people, bare mental, creative approaches</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endParaRPr lang="en-US" baseline="0" dirty="0" smtClean="0"/>
          </a:p>
          <a:p>
            <a:endParaRPr lang="en-US" baseline="0" dirty="0" smtClean="0"/>
          </a:p>
          <a:p>
            <a:endParaRPr lang="en-US" baseline="0" dirty="0" smtClean="0"/>
          </a:p>
          <a:p>
            <a:pPr marL="171450" indent="-171450">
              <a:buFont typeface="Arial" panose="020B0604020202020204" pitchFamily="34" charset="0"/>
              <a:buChar char="•"/>
            </a:pPr>
            <a:r>
              <a:rPr lang="en-US" dirty="0" smtClean="0"/>
              <a:t>This</a:t>
            </a:r>
            <a:r>
              <a:rPr lang="en-US" baseline="0" dirty="0" smtClean="0"/>
              <a:t> is what the threat landscape looked like in 2015, </a:t>
            </a:r>
          </a:p>
          <a:p>
            <a:pPr marL="171450" indent="-171450">
              <a:buFont typeface="Arial" panose="020B0604020202020204" pitchFamily="34" charset="0"/>
              <a:buChar char="•"/>
            </a:pPr>
            <a:r>
              <a:rPr lang="en-US" baseline="0" dirty="0" smtClean="0"/>
              <a:t># in 2016, this looks significantly different.  Ransomware is north of 30%, where it was only 2%</a:t>
            </a:r>
          </a:p>
          <a:p>
            <a:pPr marL="171450" indent="-171450">
              <a:buFont typeface="Arial" panose="020B0604020202020204" pitchFamily="34" charset="0"/>
              <a:buChar char="•"/>
            </a:pPr>
            <a:r>
              <a:rPr lang="en-US" baseline="0" dirty="0" smtClean="0"/>
              <a:t>Actual document makeup, word/excel continue to dominate.  </a:t>
            </a:r>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5</a:t>
            </a:fld>
            <a:endParaRPr lang="en-US"/>
          </a:p>
        </p:txBody>
      </p:sp>
    </p:spTree>
    <p:extLst>
      <p:ext uri="{BB962C8B-B14F-4D97-AF65-F5344CB8AC3E}">
        <p14:creationId xmlns:p14="http://schemas.microsoft.com/office/powerpoint/2010/main" val="1585094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Interesting change from 2014, where URL threats dominated.</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What the world looks like today.  Shows the ridiculousness of the threat landscape right now.  If you think back to July, we thought it was a big deal when we saw a 700k email </a:t>
            </a:r>
            <a:r>
              <a:rPr lang="en-US" sz="1200" kern="1200" dirty="0" err="1" smtClean="0">
                <a:solidFill>
                  <a:schemeClr val="tx1"/>
                </a:solidFill>
                <a:effectLst/>
                <a:latin typeface="+mn-lt"/>
                <a:ea typeface="+mn-ea"/>
                <a:cs typeface="+mn-cs"/>
              </a:rPr>
              <a:t>Dridex</a:t>
            </a:r>
            <a:r>
              <a:rPr lang="en-US" sz="1200" kern="1200" dirty="0" smtClean="0">
                <a:solidFill>
                  <a:schemeClr val="tx1"/>
                </a:solidFill>
                <a:effectLst/>
                <a:latin typeface="+mn-lt"/>
                <a:ea typeface="+mn-ea"/>
                <a:cs typeface="+mn-cs"/>
              </a:rPr>
              <a:t> campaign, which barely registers as a little blip in this chart in context to what we’re seeing now.  This is why we see organizations getting slammed with documents with malicious attachments, and even URLs, are back on the uptick.   This is an order of magnitude bigger problem what it used to be on a global scale.  If you consider the campaign yesterday (5/23), it was big enough to send an email to every person on the planet.  If you extrapolate what we saw (40M emails), across the world’s organizations.  This is absolutely unprecedented in terms of scale, and why people are having a really hard time.  </a:t>
            </a:r>
          </a:p>
          <a:p>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6</a:t>
            </a:fld>
            <a:endParaRPr lang="en-US"/>
          </a:p>
        </p:txBody>
      </p:sp>
    </p:spTree>
    <p:extLst>
      <p:ext uri="{BB962C8B-B14F-4D97-AF65-F5344CB8AC3E}">
        <p14:creationId xmlns:p14="http://schemas.microsoft.com/office/powerpoint/2010/main" val="3572184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Threats change, defense needs to be nimble</a:t>
            </a:r>
          </a:p>
          <a:p>
            <a:pPr marL="171450" indent="-171450">
              <a:buFont typeface="Arial" panose="020B0604020202020204" pitchFamily="34" charset="0"/>
              <a:buChar char="•"/>
            </a:pPr>
            <a:r>
              <a:rPr lang="en-US" dirty="0" err="1" smtClean="0"/>
              <a:t>Javascript</a:t>
            </a:r>
            <a:r>
              <a:rPr lang="en-US" baseline="0" dirty="0" smtClean="0"/>
              <a:t> has entered the picture.</a:t>
            </a:r>
            <a:endParaRPr lang="en-US" dirty="0" smtClean="0"/>
          </a:p>
          <a:p>
            <a:r>
              <a:rPr lang="en-US" dirty="0" smtClean="0"/>
              <a:t>New trend in malicious email campaigns:  attached </a:t>
            </a:r>
            <a:r>
              <a:rPr lang="en-US" dirty="0" err="1" smtClean="0"/>
              <a:t>Javascript</a:t>
            </a:r>
            <a:r>
              <a:rPr lang="en-US" dirty="0" smtClean="0"/>
              <a:t> files</a:t>
            </a:r>
          </a:p>
          <a:p>
            <a:pPr lvl="1"/>
            <a:r>
              <a:rPr lang="en-US" dirty="0" smtClean="0"/>
              <a:t>Sheer volume 4-8x other document types</a:t>
            </a:r>
          </a:p>
          <a:p>
            <a:r>
              <a:rPr lang="en-US" dirty="0" smtClean="0"/>
              <a:t>Evasion strategies</a:t>
            </a:r>
          </a:p>
          <a:p>
            <a:pPr lvl="1"/>
            <a:r>
              <a:rPr lang="en-US" dirty="0" smtClean="0"/>
              <a:t>Not all solutions scan this file type</a:t>
            </a:r>
          </a:p>
          <a:p>
            <a:pPr lvl="1"/>
            <a:r>
              <a:rPr lang="en-US" dirty="0" smtClean="0"/>
              <a:t>Users have not been widely trained about </a:t>
            </a:r>
            <a:r>
              <a:rPr lang="en-US" dirty="0" err="1" smtClean="0"/>
              <a:t>js</a:t>
            </a:r>
            <a:r>
              <a:rPr lang="en-US" dirty="0" smtClean="0"/>
              <a:t> files</a:t>
            </a:r>
          </a:p>
          <a:p>
            <a:pPr lvl="1"/>
            <a:r>
              <a:rPr lang="en-US" dirty="0" smtClean="0"/>
              <a:t>Beware of </a:t>
            </a:r>
            <a:r>
              <a:rPr lang="en-US" dirty="0" err="1" smtClean="0"/>
              <a:t>Javascript</a:t>
            </a:r>
            <a:endParaRPr lang="en-US" dirty="0" smtClean="0"/>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r>
              <a:rPr lang="en-US" dirty="0" smtClean="0"/>
              <a:t>https://www.proofpoint.com/us/threat-insight/post/beware-javascript-malicious-email-campaigns-with-js-attachments-explode</a:t>
            </a:r>
          </a:p>
          <a:p>
            <a:pPr marL="171450" indent="-171450">
              <a:buFont typeface="Arial" panose="020B0604020202020204" pitchFamily="34" charset="0"/>
              <a:buChar char="•"/>
            </a:pPr>
            <a:r>
              <a:rPr lang="en-US" dirty="0" smtClean="0"/>
              <a:t>New tend</a:t>
            </a:r>
            <a:r>
              <a:rPr lang="en-US" baseline="0" dirty="0" smtClean="0"/>
              <a:t> in malicious email campaigns – attached JavaScript files.</a:t>
            </a:r>
          </a:p>
          <a:p>
            <a:r>
              <a:rPr lang="en-US" sz="1200" b="0" i="0" kern="1200" dirty="0" smtClean="0">
                <a:solidFill>
                  <a:schemeClr val="tx1"/>
                </a:solidFill>
                <a:effectLst/>
                <a:latin typeface="+mn-lt"/>
                <a:ea typeface="+mn-ea"/>
                <a:cs typeface="+mn-cs"/>
              </a:rPr>
              <a:t>While threat actors have been using attached Microsoft Office files with embedded malicious macros for years and both users and most antivirus applications are generally aware of the dangers of .exe files (executables) attached to emails, the use of .</a:t>
            </a:r>
            <a:r>
              <a:rPr lang="en-US" sz="1200" b="0" i="0" kern="1200" dirty="0" err="1" smtClean="0">
                <a:solidFill>
                  <a:schemeClr val="tx1"/>
                </a:solidFill>
                <a:effectLst/>
                <a:latin typeface="+mn-lt"/>
                <a:ea typeface="+mn-ea"/>
                <a:cs typeface="+mn-cs"/>
              </a:rPr>
              <a:t>js</a:t>
            </a:r>
            <a:r>
              <a:rPr lang="en-US" sz="1200" b="0" i="0" kern="1200" dirty="0" smtClean="0">
                <a:solidFill>
                  <a:schemeClr val="tx1"/>
                </a:solidFill>
                <a:effectLst/>
                <a:latin typeface="+mn-lt"/>
                <a:ea typeface="+mn-ea"/>
                <a:cs typeface="+mn-cs"/>
              </a:rPr>
              <a:t> directly in email has only been used occasionally in the past. Moreover, these campaigns are appearing in unprecedented volumes with hundreds of millions of messages being sent across our customer base.</a:t>
            </a:r>
          </a:p>
          <a:p>
            <a:r>
              <a:rPr lang="en-US" sz="1200" b="0" i="0" kern="1200" dirty="0" smtClean="0">
                <a:solidFill>
                  <a:schemeClr val="tx1"/>
                </a:solidFill>
                <a:effectLst/>
                <a:latin typeface="+mn-lt"/>
                <a:ea typeface="+mn-ea"/>
                <a:cs typeface="+mn-cs"/>
              </a:rPr>
              <a:t>So why .</a:t>
            </a:r>
            <a:r>
              <a:rPr lang="en-US" sz="1200" b="0" i="0" kern="1200" dirty="0" err="1" smtClean="0">
                <a:solidFill>
                  <a:schemeClr val="tx1"/>
                </a:solidFill>
                <a:effectLst/>
                <a:latin typeface="+mn-lt"/>
                <a:ea typeface="+mn-ea"/>
                <a:cs typeface="+mn-cs"/>
              </a:rPr>
              <a:t>js</a:t>
            </a:r>
            <a:r>
              <a:rPr lang="en-US" sz="1200" b="0" i="0" kern="1200" dirty="0" smtClean="0">
                <a:solidFill>
                  <a:schemeClr val="tx1"/>
                </a:solidFill>
                <a:effectLst/>
                <a:latin typeface="+mn-lt"/>
                <a:ea typeface="+mn-ea"/>
                <a:cs typeface="+mn-cs"/>
              </a:rPr>
              <a:t>? According Bryan Burns, Vice President of Threat Research  at Proofpoint,</a:t>
            </a:r>
          </a:p>
          <a:p>
            <a:r>
              <a:rPr lang="en-US" sz="1200" b="0" i="1" kern="1200" dirty="0" smtClean="0">
                <a:solidFill>
                  <a:schemeClr val="tx1"/>
                </a:solidFill>
                <a:effectLst/>
                <a:latin typeface="+mn-lt"/>
                <a:ea typeface="+mn-ea"/>
                <a:cs typeface="+mn-cs"/>
              </a:rPr>
              <a:t>“Users have been trained to not click exe attachments, but many may not know what a “</a:t>
            </a:r>
            <a:r>
              <a:rPr lang="en-US" sz="1200" b="0" i="1" kern="1200" dirty="0" err="1" smtClean="0">
                <a:solidFill>
                  <a:schemeClr val="tx1"/>
                </a:solidFill>
                <a:effectLst/>
                <a:latin typeface="+mn-lt"/>
                <a:ea typeface="+mn-ea"/>
                <a:cs typeface="+mn-cs"/>
              </a:rPr>
              <a:t>js</a:t>
            </a:r>
            <a:r>
              <a:rPr lang="en-US" sz="1200" b="0" i="1" kern="1200" dirty="0" smtClean="0">
                <a:solidFill>
                  <a:schemeClr val="tx1"/>
                </a:solidFill>
                <a:effectLst/>
                <a:latin typeface="+mn-lt"/>
                <a:ea typeface="+mn-ea"/>
                <a:cs typeface="+mn-cs"/>
              </a:rPr>
              <a:t>” file is, or that it can be just as dangerous. The icon looks like a document which is somewhat confusing to users unfamiliar with this file type.”</a:t>
            </a:r>
            <a:endParaRPr lang="en-US" sz="1200" b="0" i="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These are, in fact, the largest campaigns  observed in recent years by Proofpoint researchers, relying on massive botnets to distribute huge volumes of malicious emails. </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While many of the emails in these campaigns have the .</a:t>
            </a:r>
            <a:r>
              <a:rPr lang="en-US" sz="1200" b="0" i="0" kern="1200" dirty="0" err="1" smtClean="0">
                <a:solidFill>
                  <a:schemeClr val="tx1"/>
                </a:solidFill>
                <a:effectLst/>
                <a:latin typeface="+mn-lt"/>
                <a:ea typeface="+mn-ea"/>
                <a:cs typeface="+mn-cs"/>
              </a:rPr>
              <a:t>js</a:t>
            </a:r>
            <a:r>
              <a:rPr lang="en-US" sz="1200" b="0" i="0" kern="1200" dirty="0" smtClean="0">
                <a:solidFill>
                  <a:schemeClr val="tx1"/>
                </a:solidFill>
                <a:effectLst/>
                <a:latin typeface="+mn-lt"/>
                <a:ea typeface="+mn-ea"/>
                <a:cs typeface="+mn-cs"/>
              </a:rPr>
              <a:t> files attached without modification, others use </a:t>
            </a:r>
            <a:r>
              <a:rPr lang="en-US" sz="1200" b="0" i="0" u="none" strike="noStrike" kern="1200" dirty="0" smtClean="0">
                <a:solidFill>
                  <a:schemeClr val="tx1"/>
                </a:solidFill>
                <a:effectLst/>
                <a:latin typeface="+mn-lt"/>
                <a:ea typeface="+mn-ea"/>
                <a:cs typeface="+mn-cs"/>
                <a:hlinkClick r:id="rId3"/>
              </a:rPr>
              <a:t>obfuscated JavaScript</a:t>
            </a:r>
            <a:r>
              <a:rPr lang="en-US" sz="1200" b="0" i="0" kern="1200" dirty="0" smtClean="0">
                <a:solidFill>
                  <a:schemeClr val="tx1"/>
                </a:solidFill>
                <a:effectLst/>
                <a:latin typeface="+mn-lt"/>
                <a:ea typeface="+mn-ea"/>
                <a:cs typeface="+mn-cs"/>
              </a:rPr>
              <a:t>, come with different file extensions, or appear in compressed files to further obscure the malicious nature of the attached files for recipients.</a:t>
            </a:r>
          </a:p>
          <a:p>
            <a:r>
              <a:rPr lang="en-US" sz="1200" b="0" i="0" kern="1200" dirty="0" smtClean="0">
                <a:solidFill>
                  <a:schemeClr val="tx1"/>
                </a:solidFill>
                <a:effectLst/>
                <a:latin typeface="+mn-lt"/>
                <a:ea typeface="+mn-ea"/>
                <a:cs typeface="+mn-cs"/>
              </a:rPr>
              <a:t>The sheer message volume is also a distinguishing feature of these campaigns. The graph below shows the relative volumes of .</a:t>
            </a:r>
            <a:r>
              <a:rPr lang="en-US" sz="1200" b="0" i="0" kern="1200" dirty="0" err="1" smtClean="0">
                <a:solidFill>
                  <a:schemeClr val="tx1"/>
                </a:solidFill>
                <a:effectLst/>
                <a:latin typeface="+mn-lt"/>
                <a:ea typeface="+mn-ea"/>
                <a:cs typeface="+mn-cs"/>
              </a:rPr>
              <a:t>js</a:t>
            </a:r>
            <a:r>
              <a:rPr lang="en-US" sz="1200" b="0" i="0" kern="1200" dirty="0" smtClean="0">
                <a:solidFill>
                  <a:schemeClr val="tx1"/>
                </a:solidFill>
                <a:effectLst/>
                <a:latin typeface="+mn-lt"/>
                <a:ea typeface="+mn-ea"/>
                <a:cs typeface="+mn-cs"/>
              </a:rPr>
              <a:t> attachments versus other malicious documents in recent campaigns, with .</a:t>
            </a:r>
            <a:r>
              <a:rPr lang="en-US" sz="1200" b="0" i="0" kern="1200" dirty="0" err="1" smtClean="0">
                <a:solidFill>
                  <a:schemeClr val="tx1"/>
                </a:solidFill>
                <a:effectLst/>
                <a:latin typeface="+mn-lt"/>
                <a:ea typeface="+mn-ea"/>
                <a:cs typeface="+mn-cs"/>
              </a:rPr>
              <a:t>js</a:t>
            </a:r>
            <a:r>
              <a:rPr lang="en-US" sz="1200" b="0" i="0" kern="1200" dirty="0" smtClean="0">
                <a:solidFill>
                  <a:schemeClr val="tx1"/>
                </a:solidFill>
                <a:effectLst/>
                <a:latin typeface="+mn-lt"/>
                <a:ea typeface="+mn-ea"/>
                <a:cs typeface="+mn-cs"/>
              </a:rPr>
              <a:t> messages exceeding all other document attachments combined by 4-8 times at their peaks: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These campaigns are of concern because</a:t>
            </a:r>
          </a:p>
          <a:p>
            <a:r>
              <a:rPr lang="en-US" sz="1200" b="0" i="0" kern="1200" dirty="0" smtClean="0">
                <a:solidFill>
                  <a:schemeClr val="tx1"/>
                </a:solidFill>
                <a:effectLst/>
                <a:latin typeface="+mn-lt"/>
                <a:ea typeface="+mn-ea"/>
                <a:cs typeface="+mn-cs"/>
              </a:rPr>
              <a:t>Their massive volumes dramatically increase the risk of finding recipients without sufficient electronic protections or who don't recognize potentially malicious file attachments and</a:t>
            </a:r>
          </a:p>
          <a:p>
            <a:r>
              <a:rPr lang="en-US" sz="1200" b="0" i="0" kern="1200" dirty="0" smtClean="0">
                <a:solidFill>
                  <a:schemeClr val="tx1"/>
                </a:solidFill>
                <a:effectLst/>
                <a:latin typeface="+mn-lt"/>
                <a:ea typeface="+mn-ea"/>
                <a:cs typeface="+mn-cs"/>
              </a:rPr>
              <a:t>The files are not immediately recognizable as malicious (like .exe files) and don't generate macro-related warning messages.</a:t>
            </a:r>
          </a:p>
          <a:p>
            <a:r>
              <a:rPr lang="en-US" sz="1200" b="0" i="0" kern="1200" dirty="0" smtClean="0">
                <a:solidFill>
                  <a:schemeClr val="tx1"/>
                </a:solidFill>
                <a:effectLst/>
                <a:latin typeface="+mn-lt"/>
                <a:ea typeface="+mn-ea"/>
                <a:cs typeface="+mn-cs"/>
              </a:rPr>
              <a:t>For both organizations and individuals, this means that using antimalware solutions capable of detecting advanced threats becomes more important than ever. At the same time, we need to ensure that users remain vigilant in email best practices and are aware of the growing variety of attached documents that may be malicious. </a:t>
            </a:r>
          </a:p>
          <a:p>
            <a:pPr marL="171450" indent="-171450">
              <a:buFont typeface="Arial" panose="020B0604020202020204" pitchFamily="34" charset="0"/>
              <a:buChar char="•"/>
            </a:pPr>
            <a:endParaRPr lang="en-US" sz="1200" b="0" i="0" kern="1200" dirty="0" smtClean="0">
              <a:solidFill>
                <a:schemeClr val="tx1"/>
              </a:solidFill>
              <a:effectLst/>
              <a:latin typeface="+mn-lt"/>
              <a:ea typeface="+mn-ea"/>
              <a:cs typeface="+mn-cs"/>
            </a:endParaRPr>
          </a:p>
          <a:p>
            <a:pPr marL="171450" indent="-171450">
              <a:buFont typeface="Arial" panose="020B0604020202020204" pitchFamily="34" charset="0"/>
              <a:buChar char="•"/>
            </a:pPr>
            <a:endParaRPr lang="en-US" sz="1200" b="0" i="0" kern="1200" dirty="0" smtClean="0">
              <a:solidFill>
                <a:schemeClr val="tx1"/>
              </a:solidFill>
              <a:effectLst/>
              <a:latin typeface="+mn-lt"/>
              <a:ea typeface="+mn-ea"/>
              <a:cs typeface="+mn-cs"/>
            </a:endParaRPr>
          </a:p>
          <a:p>
            <a:pPr marL="171450" indent="-171450">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7</a:t>
            </a:fld>
            <a:endParaRPr lang="en-US"/>
          </a:p>
        </p:txBody>
      </p:sp>
    </p:spTree>
    <p:extLst>
      <p:ext uri="{BB962C8B-B14F-4D97-AF65-F5344CB8AC3E}">
        <p14:creationId xmlns:p14="http://schemas.microsoft.com/office/powerpoint/2010/main" val="1391560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MS PGothic" pitchFamily="34" charset="-128"/>
                <a:cs typeface="ＭＳ Ｐゴシック" charset="0"/>
              </a:rPr>
              <a:t>Wednesday, April 6, 2016</a:t>
            </a:r>
          </a:p>
          <a:p>
            <a:endParaRPr lang="en-US" dirty="0" smtClean="0">
              <a:ea typeface="MS PGothic" pitchFamily="34" charset="-128"/>
            </a:endParaRPr>
          </a:p>
          <a:p>
            <a:r>
              <a:rPr lang="en-US" sz="1200" b="1" dirty="0" smtClean="0">
                <a:latin typeface="Arial"/>
                <a:cs typeface="Arial"/>
              </a:rPr>
              <a:t>Rapid evolution of delivery mechanisms and obfuscation techniques</a:t>
            </a:r>
            <a:r>
              <a:rPr lang="en-US" sz="1200" b="1" baseline="0" dirty="0" smtClean="0">
                <a:latin typeface="Arial"/>
                <a:cs typeface="Arial"/>
              </a:rPr>
              <a:t> show that threat actors are working quickly to evade detection</a:t>
            </a:r>
            <a:endParaRPr lang="en-US" dirty="0" smtClean="0">
              <a:ea typeface="MS PGothic" pitchFamily="34" charset="-128"/>
            </a:endParaRPr>
          </a:p>
          <a:p>
            <a:endParaRPr lang="en-US" dirty="0">
              <a:ea typeface="MS PGothic" pitchFamily="34" charset="-128"/>
            </a:endParaRPr>
          </a:p>
          <a:p>
            <a:r>
              <a:rPr lang="en-US" dirty="0">
                <a:ea typeface="MS PGothic" pitchFamily="34" charset="-128"/>
              </a:rPr>
              <a:t>For more information: </a:t>
            </a:r>
            <a:r>
              <a:rPr lang="en-US" dirty="0"/>
              <a:t>http://proofpoint.com/us/threat-insight/post/Locky-Ransomware-Cybercriminals-Introduce-New-RockLoader-Malware </a:t>
            </a:r>
          </a:p>
          <a:p>
            <a:endParaRPr lang="en-US" dirty="0"/>
          </a:p>
        </p:txBody>
      </p:sp>
      <p:sp>
        <p:nvSpPr>
          <p:cNvPr id="4" name="Slide Number Placeholder 3"/>
          <p:cNvSpPr>
            <a:spLocks noGrp="1"/>
          </p:cNvSpPr>
          <p:nvPr>
            <p:ph type="sldNum" sz="quarter" idx="10"/>
          </p:nvPr>
        </p:nvSpPr>
        <p:spPr/>
        <p:txBody>
          <a:bodyPr/>
          <a:lstStyle/>
          <a:p>
            <a:pPr>
              <a:defRPr/>
            </a:pPr>
            <a:fld id="{15037BD6-EF59-438C-B988-36B4F69DE98E}" type="slidenum">
              <a:rPr lang="en-US" altLang="en-US" smtClean="0">
                <a:solidFill>
                  <a:prstClr val="black"/>
                </a:solidFill>
              </a:rPr>
              <a:pPr>
                <a:defRPr/>
              </a:pPr>
              <a:t>8</a:t>
            </a:fld>
            <a:endParaRPr lang="en-US" altLang="en-US" dirty="0">
              <a:solidFill>
                <a:prstClr val="black"/>
              </a:solidFill>
            </a:endParaRPr>
          </a:p>
        </p:txBody>
      </p:sp>
    </p:spTree>
    <p:extLst>
      <p:ext uri="{BB962C8B-B14F-4D97-AF65-F5344CB8AC3E}">
        <p14:creationId xmlns:p14="http://schemas.microsoft.com/office/powerpoint/2010/main" val="1794635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https://www.proofpoint.com/us/threat-insight/post/two-threats-for-price-of-one-credential-phishing-leads-to-ispy-keylogger</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XLS attachment in this case is a link, not a physical </a:t>
            </a:r>
            <a:r>
              <a:rPr lang="en-US" sz="1200" b="0" i="0" kern="1200" dirty="0" err="1" smtClean="0">
                <a:solidFill>
                  <a:schemeClr val="tx1"/>
                </a:solidFill>
                <a:effectLst/>
                <a:latin typeface="+mn-lt"/>
                <a:ea typeface="+mn-ea"/>
                <a:cs typeface="+mn-cs"/>
              </a:rPr>
              <a:t>xls</a:t>
            </a:r>
            <a:r>
              <a:rPr lang="en-US" sz="1200" b="0" i="0" kern="1200" dirty="0" smtClean="0">
                <a:solidFill>
                  <a:schemeClr val="tx1"/>
                </a:solidFill>
                <a:effectLst/>
                <a:latin typeface="+mn-lt"/>
                <a:ea typeface="+mn-ea"/>
                <a:cs typeface="+mn-cs"/>
              </a:rPr>
              <a:t>. </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link leads to a blurred Excel document rendered in the browser as well as a dialog box asking for the user's password in order to view the document. </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vast majority of credential phishing attacks would end at this stage when the user supplies the password associated with their email address. Threat actors can then begin looking for potential password reuse and other means to leverage the stolen credential. Often, a user would simply be directed to a fake CSV file or a common website like google.com. </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In this case, after the user enters a password, the phish kit pretends to bundle up the requested documents with a fancy </a:t>
            </a:r>
            <a:r>
              <a:rPr lang="en-US" sz="1200" b="0" i="0" kern="1200" dirty="0" err="1" smtClean="0">
                <a:solidFill>
                  <a:schemeClr val="tx1"/>
                </a:solidFill>
                <a:effectLst/>
                <a:latin typeface="+mn-lt"/>
                <a:ea typeface="+mn-ea"/>
                <a:cs typeface="+mn-cs"/>
              </a:rPr>
              <a:t>jquery</a:t>
            </a:r>
            <a:r>
              <a:rPr lang="en-US" sz="1200" b="0" i="0" kern="1200" dirty="0" smtClean="0">
                <a:solidFill>
                  <a:schemeClr val="tx1"/>
                </a:solidFill>
                <a:effectLst/>
                <a:latin typeface="+mn-lt"/>
                <a:ea typeface="+mn-ea"/>
                <a:cs typeface="+mn-cs"/>
              </a:rPr>
              <a:t> animation</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user is then prompted to download the aforementioned zip file via https hosted by Google.</a:t>
            </a:r>
          </a:p>
          <a:p>
            <a:r>
              <a:rPr lang="en-US" sz="1200" b="0" i="1" kern="1200" dirty="0" smtClean="0">
                <a:solidFill>
                  <a:schemeClr val="tx1"/>
                </a:solidFill>
                <a:effectLst/>
                <a:latin typeface="+mn-lt"/>
                <a:ea typeface="+mn-ea"/>
                <a:cs typeface="+mn-cs"/>
              </a:rPr>
              <a:t>Figure 5: Prompt to download the "prepared files" (which are, in fact, a decoy that allows the installation of the malware specified by the threat actor)</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Once unzipped, the file has a Microsoft Excel icon, but is, in fact, an executable compiled within the past week.</a:t>
            </a:r>
          </a:p>
          <a:p>
            <a:r>
              <a:rPr lang="en-US" sz="1200" b="0" i="1" kern="1200" dirty="0" smtClean="0">
                <a:solidFill>
                  <a:schemeClr val="tx1"/>
                </a:solidFill>
                <a:effectLst/>
                <a:latin typeface="+mn-lt"/>
                <a:ea typeface="+mn-ea"/>
                <a:cs typeface="+mn-cs"/>
              </a:rPr>
              <a:t>Figure 5: Prompt to download the "prepared files" (which are, in fact, a decoy that allows the installation of the malware specified by the threat actor)</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Once unzipped, the file has a Microsoft Excel icon, but is, in fact, an executable compiled within the past week.</a:t>
            </a:r>
          </a:p>
          <a:p>
            <a:r>
              <a:rPr lang="en-US" sz="1200" b="0" i="0" kern="1200" dirty="0" smtClean="0">
                <a:solidFill>
                  <a:schemeClr val="tx1"/>
                </a:solidFill>
                <a:effectLst/>
                <a:latin typeface="+mn-lt"/>
                <a:ea typeface="+mn-ea"/>
                <a:cs typeface="+mn-cs"/>
              </a:rPr>
              <a:t>- Icon is </a:t>
            </a:r>
          </a:p>
          <a:p>
            <a:pPr marL="171450" indent="-171450">
              <a:buFont typeface="Arial" panose="020B0604020202020204" pitchFamily="34" charset="0"/>
              <a:buChar char="•"/>
            </a:pPr>
            <a:endParaRPr lang="en-US" sz="1200" b="0" i="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Users must be exceedingly vigilant as threat actors send out increasingly sophisticated lures and now have begun layering malware distribution capabilities onto standard phishing kits. </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And in this case, </a:t>
            </a:r>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9</a:t>
            </a:fld>
            <a:endParaRPr lang="en-US"/>
          </a:p>
        </p:txBody>
      </p:sp>
    </p:spTree>
    <p:extLst>
      <p:ext uri="{BB962C8B-B14F-4D97-AF65-F5344CB8AC3E}">
        <p14:creationId xmlns:p14="http://schemas.microsoft.com/office/powerpoint/2010/main" val="4062284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4059C52-2CFE-4D65-8052-1A744DEB9020}" type="slidenum">
              <a:rPr lang="en-US" smtClean="0"/>
              <a:pPr/>
              <a:t>10</a:t>
            </a:fld>
            <a:endParaRPr lang="en-US"/>
          </a:p>
        </p:txBody>
      </p:sp>
    </p:spTree>
    <p:extLst>
      <p:ext uri="{BB962C8B-B14F-4D97-AF65-F5344CB8AC3E}">
        <p14:creationId xmlns:p14="http://schemas.microsoft.com/office/powerpoint/2010/main" val="2135918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kern="1200" dirty="0" smtClean="0">
                <a:solidFill>
                  <a:schemeClr val="tx1"/>
                </a:solidFill>
                <a:effectLst/>
                <a:latin typeface="+mn-lt"/>
                <a:ea typeface="+mn-ea"/>
                <a:cs typeface="+mn-cs"/>
              </a:rPr>
              <a:t>Figure 1: Lure leveraging email marketing service</a:t>
            </a:r>
          </a:p>
          <a:p>
            <a:r>
              <a:rPr lang="en-US" sz="1200" b="0" i="1" kern="1200" dirty="0" smtClean="0">
                <a:solidFill>
                  <a:schemeClr val="tx1"/>
                </a:solidFill>
                <a:effectLst/>
                <a:latin typeface="+mn-lt"/>
                <a:ea typeface="+mn-ea"/>
                <a:cs typeface="+mn-cs"/>
              </a:rPr>
              <a:t>Figure 2: Malicious document downloaded from link shown in Figure 1</a:t>
            </a:r>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11</a:t>
            </a:fld>
            <a:endParaRPr lang="en-US"/>
          </a:p>
        </p:txBody>
      </p:sp>
    </p:spTree>
    <p:extLst>
      <p:ext uri="{BB962C8B-B14F-4D97-AF65-F5344CB8AC3E}">
        <p14:creationId xmlns:p14="http://schemas.microsoft.com/office/powerpoint/2010/main" val="3363934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smtClean="0">
                <a:solidFill>
                  <a:schemeClr val="tx1"/>
                </a:solidFill>
                <a:effectLst/>
                <a:latin typeface="+mn-lt"/>
                <a:ea typeface="+mn-ea"/>
                <a:cs typeface="+mn-cs"/>
              </a:rPr>
              <a:t>Ransomware vaulted into the top ranks of malware most-preferred by cybercriminals.</a:t>
            </a:r>
            <a:r>
              <a:rPr lang="en-US" sz="1200" b="0" i="0" kern="1200" dirty="0" smtClean="0">
                <a:solidFill>
                  <a:schemeClr val="tx1"/>
                </a:solidFill>
                <a:effectLst/>
                <a:latin typeface="+mn-lt"/>
                <a:ea typeface="+mn-ea"/>
                <a:cs typeface="+mn-cs"/>
              </a:rPr>
              <a:t> 24% of document attachment-based email attacks in Q1 2016 featured the new </a:t>
            </a:r>
            <a:r>
              <a:rPr lang="en-US" sz="1200" b="0" i="0" kern="1200" dirty="0" err="1" smtClean="0">
                <a:solidFill>
                  <a:schemeClr val="tx1"/>
                </a:solidFill>
                <a:effectLst/>
                <a:latin typeface="+mn-lt"/>
                <a:ea typeface="+mn-ea"/>
                <a:cs typeface="+mn-cs"/>
              </a:rPr>
              <a:t>Locky</a:t>
            </a:r>
            <a:r>
              <a:rPr lang="en-US" sz="1200" b="0" i="0" kern="1200" dirty="0" smtClean="0">
                <a:solidFill>
                  <a:schemeClr val="tx1"/>
                </a:solidFill>
                <a:effectLst/>
                <a:latin typeface="+mn-lt"/>
                <a:ea typeface="+mn-ea"/>
                <a:cs typeface="+mn-cs"/>
              </a:rPr>
              <a:t> ransomware. </a:t>
            </a:r>
            <a:r>
              <a:rPr lang="en-US" sz="1200" b="0" i="0" kern="1200" dirty="0" err="1" smtClean="0">
                <a:solidFill>
                  <a:schemeClr val="tx1"/>
                </a:solidFill>
                <a:effectLst/>
                <a:latin typeface="+mn-lt"/>
                <a:ea typeface="+mn-ea"/>
                <a:cs typeface="+mn-cs"/>
              </a:rPr>
              <a:t>Dridex</a:t>
            </a:r>
            <a:r>
              <a:rPr lang="en-US" sz="1200" b="0" i="0" kern="1200" dirty="0" smtClean="0">
                <a:solidFill>
                  <a:schemeClr val="tx1"/>
                </a:solidFill>
                <a:effectLst/>
                <a:latin typeface="+mn-lt"/>
                <a:ea typeface="+mn-ea"/>
                <a:cs typeface="+mn-cs"/>
              </a:rPr>
              <a:t> was the only malware payload used more frequently.</a:t>
            </a:r>
          </a:p>
          <a:p>
            <a:endParaRPr lang="en-US" dirty="0" smtClean="0"/>
          </a:p>
          <a:p>
            <a:r>
              <a:rPr lang="en-US" dirty="0" smtClean="0"/>
              <a:t>While As we look at 2016, we’re seeing a</a:t>
            </a:r>
            <a:r>
              <a:rPr lang="en-US" baseline="0" dirty="0" smtClean="0"/>
              <a:t> substantial share of attacks that do not use malware.  And so you’re looking at the need to be effective against credential phishing, BEC/imposter, and think lures.  </a:t>
            </a:r>
            <a:endParaRPr lang="en-US" dirty="0" smtClean="0"/>
          </a:p>
          <a:p>
            <a:endParaRPr lang="en-US" dirty="0" smtClean="0"/>
          </a:p>
          <a:p>
            <a:r>
              <a:rPr lang="en-US" dirty="0" smtClean="0"/>
              <a:t>A lot of media attention on attachment based attacks</a:t>
            </a:r>
          </a:p>
          <a:p>
            <a:r>
              <a:rPr lang="en-US" dirty="0" smtClean="0"/>
              <a:t>Seen</a:t>
            </a:r>
            <a:r>
              <a:rPr lang="en-US" baseline="0" dirty="0" smtClean="0"/>
              <a:t> massive campaigns that move very fast</a:t>
            </a:r>
          </a:p>
          <a:p>
            <a:r>
              <a:rPr lang="en-US" baseline="0" dirty="0" smtClean="0"/>
              <a:t>Not the only thing to focus on though, rapidly growing threats are not malicious</a:t>
            </a:r>
          </a:p>
          <a:p>
            <a:endParaRPr lang="en-US" baseline="0" dirty="0" smtClean="0"/>
          </a:p>
          <a:p>
            <a:r>
              <a:rPr lang="en-US" baseline="0" dirty="0" smtClean="0"/>
              <a:t>Well known example is credential phishing</a:t>
            </a:r>
          </a:p>
          <a:p>
            <a:r>
              <a:rPr lang="en-US" baseline="0" dirty="0" smtClean="0"/>
              <a:t>Being joined by what is known as Impostor Email</a:t>
            </a:r>
          </a:p>
          <a:p>
            <a:endParaRPr lang="en-US" baseline="0" dirty="0" smtClean="0"/>
          </a:p>
          <a:p>
            <a:r>
              <a:rPr lang="en-US" baseline="0" dirty="0" smtClean="0"/>
              <a:t>Both these threats are trying to steal from organizations, but they aren’t using malware to do it</a:t>
            </a:r>
          </a:p>
          <a:p>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12</a:t>
            </a:fld>
            <a:endParaRPr lang="en-US"/>
          </a:p>
        </p:txBody>
      </p:sp>
    </p:spTree>
    <p:extLst>
      <p:ext uri="{BB962C8B-B14F-4D97-AF65-F5344CB8AC3E}">
        <p14:creationId xmlns:p14="http://schemas.microsoft.com/office/powerpoint/2010/main" val="15514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Proofpoint monitored inbound mail flow and was configured in  BCC mode </a:t>
            </a:r>
            <a:r>
              <a:rPr lang="en-US" b="1" u="sng" dirty="0" smtClean="0"/>
              <a:t>behind</a:t>
            </a:r>
            <a:r>
              <a:rPr lang="en-US" dirty="0" smtClean="0"/>
              <a:t> </a:t>
            </a:r>
            <a:r>
              <a:rPr lang="en-US" b="1" u="sng" dirty="0" smtClean="0"/>
              <a:t>Microsoft EOP and ATP, May 2016.</a:t>
            </a:r>
          </a:p>
          <a:p>
            <a:endParaRPr lang="en-US" dirty="0"/>
          </a:p>
        </p:txBody>
      </p:sp>
      <p:sp>
        <p:nvSpPr>
          <p:cNvPr id="4" name="Slide Number Placeholder 3"/>
          <p:cNvSpPr>
            <a:spLocks noGrp="1"/>
          </p:cNvSpPr>
          <p:nvPr>
            <p:ph type="sldNum" sz="quarter" idx="10"/>
          </p:nvPr>
        </p:nvSpPr>
        <p:spPr/>
        <p:txBody>
          <a:bodyPr/>
          <a:lstStyle/>
          <a:p>
            <a:fld id="{54059C52-2CFE-4D65-8052-1A744DEB9020}" type="slidenum">
              <a:rPr lang="en-US" smtClean="0"/>
              <a:pPr/>
              <a:t>13</a:t>
            </a:fld>
            <a:endParaRPr lang="en-US"/>
          </a:p>
        </p:txBody>
      </p:sp>
    </p:spTree>
    <p:extLst>
      <p:ext uri="{BB962C8B-B14F-4D97-AF65-F5344CB8AC3E}">
        <p14:creationId xmlns:p14="http://schemas.microsoft.com/office/powerpoint/2010/main" val="4055711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t>https://threatpost.com/fbi-email-scams-take-3-1-billion-toll-on-businesses/118696/?platform=hootsuite</a:t>
            </a:r>
          </a:p>
          <a:p>
            <a:endParaRPr lang="en-US" dirty="0" smtClean="0"/>
          </a:p>
          <a:p>
            <a:r>
              <a:rPr lang="en-US" dirty="0" smtClean="0"/>
              <a:t>Impostor is known by different names</a:t>
            </a:r>
            <a:r>
              <a:rPr lang="en-US" baseline="0" dirty="0" smtClean="0"/>
              <a:t>, you might have heard of the terms business email compromise, CEO fraud, or main in the email.</a:t>
            </a:r>
          </a:p>
          <a:p>
            <a:r>
              <a:rPr lang="en-US" baseline="0" dirty="0" smtClean="0"/>
              <a:t>This threat is designed to trick the victim into thinking they received an email from the CEO, CFO or other leader asking for one of two </a:t>
            </a:r>
            <a:r>
              <a:rPr lang="en-US" baseline="0" dirty="0" err="1" smtClean="0"/>
              <a:t>thi</a:t>
            </a:r>
            <a:endParaRPr lang="en-US" baseline="0" dirty="0" smtClean="0"/>
          </a:p>
          <a:p>
            <a:endParaRPr lang="en-US" baseline="0" dirty="0" smtClean="0"/>
          </a:p>
          <a:p>
            <a:pPr marL="233309" indent="-233309">
              <a:buAutoNum type="arabicPeriod"/>
            </a:pPr>
            <a:r>
              <a:rPr lang="en-US" baseline="0" dirty="0" smtClean="0"/>
              <a:t>Wire money out of the organization (this is the normal request)</a:t>
            </a:r>
          </a:p>
          <a:p>
            <a:pPr marL="233309" indent="-233309">
              <a:buAutoNum type="arabicPeriod"/>
            </a:pPr>
            <a:r>
              <a:rPr lang="en-US" baseline="0" dirty="0" smtClean="0"/>
              <a:t>Send employee tax and social security information for a “review”</a:t>
            </a:r>
          </a:p>
          <a:p>
            <a:pPr marL="233309" indent="-233309">
              <a:buAutoNum type="arabicPeriod"/>
            </a:pPr>
            <a:endParaRPr lang="en-US" baseline="0" dirty="0" smtClean="0"/>
          </a:p>
          <a:p>
            <a:r>
              <a:rPr lang="en-US" baseline="0" dirty="0" smtClean="0"/>
              <a:t>The FBI initially estimated that impostor email cost $1.2B, but has increased that to $2B given the rapid rise of 270% throughout 2015, and this seems to have increased even further in 2016.</a:t>
            </a:r>
          </a:p>
          <a:p>
            <a:endParaRPr lang="en-US" baseline="0" dirty="0" smtClean="0"/>
          </a:p>
          <a:p>
            <a:r>
              <a:rPr lang="en-US" baseline="0" dirty="0" smtClean="0"/>
              <a:t>These threats start with a great deal of research and social engineering to find the right person within an organization that deals with wire transfers, find out their chain of command, identify the best time to send the email – ideally when the “sender” is traveling in order to maximize the chance of being successful. But given the amount of work required, these threats are not seen in low numbers, many thousands of companies get impacted by these threats every month.</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14</a:t>
            </a:fld>
            <a:endParaRPr lang="en-US"/>
          </a:p>
        </p:txBody>
      </p:sp>
    </p:spTree>
    <p:extLst>
      <p:ext uri="{BB962C8B-B14F-4D97-AF65-F5344CB8AC3E}">
        <p14:creationId xmlns:p14="http://schemas.microsoft.com/office/powerpoint/2010/main" val="289189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Impostor email isn’t a localized problem, it exists all over the globe, and affects businesses</a:t>
            </a:r>
            <a:r>
              <a:rPr lang="en-US" baseline="0" dirty="0" smtClean="0"/>
              <a:t> of all sizes so basically, whatever you do, and wherever you are you need to be vigilant. The downside can be massive, reaching millions of dollars in even a single successful campaign.</a:t>
            </a:r>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15</a:t>
            </a:fld>
            <a:endParaRPr lang="en-US"/>
          </a:p>
        </p:txBody>
      </p:sp>
    </p:spTree>
    <p:extLst>
      <p:ext uri="{BB962C8B-B14F-4D97-AF65-F5344CB8AC3E}">
        <p14:creationId xmlns:p14="http://schemas.microsoft.com/office/powerpoint/2010/main" val="359692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see,</a:t>
            </a:r>
            <a:r>
              <a:rPr lang="en-US" baseline="0" dirty="0" smtClean="0"/>
              <a:t> from all over the world, firms that have become victims can lose very large sums of money very quickly! For a large organization this could be very painful, for a smaller organization it can mean the firm going out of business. </a:t>
            </a:r>
          </a:p>
          <a:p>
            <a:endParaRPr lang="en-US" baseline="0" dirty="0" smtClean="0"/>
          </a:p>
          <a:p>
            <a:r>
              <a:rPr lang="en-US" baseline="0" dirty="0" smtClean="0"/>
              <a:t>So why are firms falling prey to this type of attack? Why aren’t their email security solutions solving the problem and blocking the attacks.</a:t>
            </a:r>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16</a:t>
            </a:fld>
            <a:endParaRPr lang="en-US"/>
          </a:p>
        </p:txBody>
      </p:sp>
    </p:spTree>
    <p:extLst>
      <p:ext uri="{BB962C8B-B14F-4D97-AF65-F5344CB8AC3E}">
        <p14:creationId xmlns:p14="http://schemas.microsoft.com/office/powerpoint/2010/main" val="3695246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Impostor email threats are always highly</a:t>
            </a:r>
            <a:r>
              <a:rPr lang="en-US" baseline="0" dirty="0" smtClean="0"/>
              <a:t> researched before any communication is sent. Only employees with access to specific data or systems are targeted as they are ones who will actually be able to carry out the will of the attacker.</a:t>
            </a:r>
          </a:p>
          <a:p>
            <a:endParaRPr lang="en-US" baseline="0" dirty="0" smtClean="0"/>
          </a:p>
          <a:p>
            <a:r>
              <a:rPr lang="en-US" baseline="0" dirty="0" smtClean="0"/>
              <a:t>In terms of who is targeted, data suggests that those who work in HR, payroll or finance are more likely to targeted – this is of course due to the goal of these emails, to extract money or personal information from the organization.</a:t>
            </a:r>
          </a:p>
          <a:p>
            <a:endParaRPr lang="en-US" baseline="0" dirty="0" smtClean="0"/>
          </a:p>
          <a:p>
            <a:r>
              <a:rPr lang="en-US" baseline="0" dirty="0" smtClean="0"/>
              <a:t>Demonstrating the level of research before some threats, it has been seen that impostor emails can be timed with the travel schedule of the executive who is being mimicked. Getting this type of information can take time and a lot of effort, but if you look at the rapid potential time to success of an impostor email, and the large profit if the threat is successful, that’s a big goal that might be worth more work up front.</a:t>
            </a:r>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17</a:t>
            </a:fld>
            <a:endParaRPr lang="en-US"/>
          </a:p>
        </p:txBody>
      </p:sp>
    </p:spTree>
    <p:extLst>
      <p:ext uri="{BB962C8B-B14F-4D97-AF65-F5344CB8AC3E}">
        <p14:creationId xmlns:p14="http://schemas.microsoft.com/office/powerpoint/2010/main" val="3028922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you can see by looking at the examples emails</a:t>
            </a:r>
            <a:r>
              <a:rPr lang="en-US" baseline="0" dirty="0" smtClean="0"/>
              <a:t> here, impostor emails can come in all shapes and sizes, from a simple instruction to wire money or send tax information through to a complex process where the attacker is combining email with phone conversations, or introducing 3</a:t>
            </a:r>
            <a:r>
              <a:rPr lang="en-US" baseline="30000" dirty="0" smtClean="0"/>
              <a:t>rd</a:t>
            </a:r>
            <a:r>
              <a:rPr lang="en-US" baseline="0" dirty="0" smtClean="0"/>
              <a:t> party people in order to make the scam seem more realistic. Another tactic is to limit the conversation only to email to try and prevent the victim from contacting the “sender” through a different method and finding out it’s fake.</a:t>
            </a:r>
          </a:p>
          <a:p>
            <a:endParaRPr lang="en-US" baseline="0" dirty="0" smtClean="0"/>
          </a:p>
          <a:p>
            <a:r>
              <a:rPr lang="en-US" baseline="0" dirty="0" smtClean="0"/>
              <a:t>From these emails you can see why it’s hard to figure out that they are fraudulent, but the devil is in the detail</a:t>
            </a:r>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18</a:t>
            </a:fld>
            <a:endParaRPr lang="en-US"/>
          </a:p>
        </p:txBody>
      </p:sp>
    </p:spTree>
    <p:extLst>
      <p:ext uri="{BB962C8B-B14F-4D97-AF65-F5344CB8AC3E}">
        <p14:creationId xmlns:p14="http://schemas.microsoft.com/office/powerpoint/2010/main" val="1453249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19</a:t>
            </a:fld>
            <a:endParaRPr lang="en-US"/>
          </a:p>
        </p:txBody>
      </p:sp>
    </p:spTree>
    <p:extLst>
      <p:ext uri="{BB962C8B-B14F-4D97-AF65-F5344CB8AC3E}">
        <p14:creationId xmlns:p14="http://schemas.microsoft.com/office/powerpoint/2010/main" val="24915414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US" baseline="0" dirty="0" smtClean="0"/>
              <a:t>o let’s talk about the traditional approach to advanced threats.  </a:t>
            </a:r>
          </a:p>
          <a:p>
            <a:r>
              <a:rPr lang="en-US" baseline="0" dirty="0" smtClean="0"/>
              <a:t>In the old world, you might try a signature based engine, and some signature-less might still be using rules or signatures to some extent.</a:t>
            </a:r>
          </a:p>
          <a:p>
            <a:r>
              <a:rPr lang="en-US" baseline="0" dirty="0" smtClean="0"/>
              <a:t>1 engine, 1 environment, for detection… SAME engine, SAME environment to learning anything they can (intel extraction).  You might record hash/signature, then throw it away.  It’s at such volume, there’s no real way to be throwing box resources to learn about something that is bad.   How often does that sandbox get updated?  And what do you get out of it.. a hash?  Pretty easy for them to recover from updates to your defenses.  </a:t>
            </a:r>
          </a:p>
          <a:p>
            <a:endParaRPr lang="en-US" dirty="0" smtClean="0"/>
          </a:p>
          <a:p>
            <a:endParaRPr lang="en-US" dirty="0" smtClean="0"/>
          </a:p>
          <a:p>
            <a:r>
              <a:rPr lang="en-US" dirty="0" smtClean="0"/>
              <a:t>Missing </a:t>
            </a:r>
            <a:r>
              <a:rPr lang="en-US" dirty="0"/>
              <a:t>persons cases can be among the most terrifying situations for families of those who are lost, and some of the most frustrating cases for police departments to resolve. Searching for a missing child, teenager, or elderly person can often feel like looking for a needle in a haystack. Considering how quickly and easily nearly anyone can access a myriad of transportation options, the search radius for a missing person can encompass the entire state or even the country.</a:t>
            </a:r>
          </a:p>
          <a:p>
            <a:endParaRPr lang="en-US" dirty="0"/>
          </a:p>
          <a:p>
            <a:r>
              <a:rPr lang="en-US" dirty="0"/>
              <a:t>Time is another complicating factor in missing persons cases. For each hour that a missing person is not found, the chances of ever finding them alive keep dropping. By the time a person’s absence is discovered, several hours may already have passed.</a:t>
            </a:r>
          </a:p>
          <a:p>
            <a:endParaRPr lang="en-US" dirty="0"/>
          </a:p>
          <a:p>
            <a:r>
              <a:rPr lang="en-US" dirty="0"/>
              <a:t>While anyone can become lost, wandering is particularly common in children with special needs, such as autism, and elderly people who suffer from dementia. Considering the fact that these individuals often present with a lack of awareness of danger, or impaired reasoning skills, they can quickly find themselves in dangerous or deadly situations.</a:t>
            </a:r>
          </a:p>
          <a:p>
            <a:endParaRPr lang="en-US" dirty="0"/>
          </a:p>
          <a:p>
            <a:r>
              <a:rPr lang="en-US" dirty="0"/>
              <a:t>When time is critical, don’t take chances with your loved one’s safety. Notify the police immediately</a:t>
            </a:r>
          </a:p>
          <a:p>
            <a:endParaRPr lang="en-US" dirty="0"/>
          </a:p>
          <a:p>
            <a:r>
              <a:rPr lang="en-US" dirty="0"/>
              <a:t>GPS </a:t>
            </a:r>
            <a:r>
              <a:rPr lang="en-US" dirty="0" err="1"/>
              <a:t>geofence</a:t>
            </a:r>
            <a:r>
              <a:rPr lang="en-US" dirty="0"/>
              <a:t>?</a:t>
            </a:r>
          </a:p>
        </p:txBody>
      </p:sp>
      <p:sp>
        <p:nvSpPr>
          <p:cNvPr id="4" name="Slide Number Placeholder 3"/>
          <p:cNvSpPr>
            <a:spLocks noGrp="1"/>
          </p:cNvSpPr>
          <p:nvPr>
            <p:ph type="sldNum" sz="quarter" idx="10"/>
          </p:nvPr>
        </p:nvSpPr>
        <p:spPr/>
        <p:txBody>
          <a:bodyPr/>
          <a:lstStyle/>
          <a:p>
            <a:fld id="{77B5D341-E1F3-3B47-9946-5D39F3FD3C0B}" type="slidenum">
              <a:rPr lang="en-US" smtClean="0"/>
              <a:t>20</a:t>
            </a:fld>
            <a:endParaRPr lang="en-US"/>
          </a:p>
        </p:txBody>
      </p:sp>
    </p:spTree>
    <p:extLst>
      <p:ext uri="{BB962C8B-B14F-4D97-AF65-F5344CB8AC3E}">
        <p14:creationId xmlns:p14="http://schemas.microsoft.com/office/powerpoint/2010/main" val="24028071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four main best practices that cover people,</a:t>
            </a:r>
            <a:r>
              <a:rPr lang="en-US" baseline="0" dirty="0" smtClean="0"/>
              <a:t> process and technology.</a:t>
            </a:r>
          </a:p>
          <a:p>
            <a:endParaRPr lang="en-US" baseline="0" dirty="0" smtClean="0"/>
          </a:p>
          <a:p>
            <a:r>
              <a:rPr lang="en-US" baseline="0" dirty="0" smtClean="0"/>
              <a:t>Using technology, authentication and identity standards such as SPF, DKIM and DMARC can help block connections that don’t match the defined standards and registration information for IP addresses and domains.</a:t>
            </a:r>
          </a:p>
          <a:p>
            <a:endParaRPr lang="en-US" baseline="0" dirty="0" smtClean="0"/>
          </a:p>
          <a:p>
            <a:r>
              <a:rPr lang="en-US" baseline="0" dirty="0" smtClean="0"/>
              <a:t>Defined policy needs to be able to allow organizations to build policies that can identify impostor email, ideally policies will be pre-defined to ease the process. These policies should ideally allow for isolation of impostor emails from other spam and bulk mail to prevent end users </a:t>
            </a:r>
            <a:r>
              <a:rPr lang="en-US" baseline="0" dirty="0" err="1" smtClean="0"/>
              <a:t>beign</a:t>
            </a:r>
            <a:r>
              <a:rPr lang="en-US" baseline="0" dirty="0" smtClean="0"/>
              <a:t> fooled by emails in the email digest.</a:t>
            </a:r>
          </a:p>
          <a:p>
            <a:endParaRPr lang="en-US" baseline="0" dirty="0" smtClean="0"/>
          </a:p>
          <a:p>
            <a:r>
              <a:rPr lang="en-US" baseline="0" dirty="0" smtClean="0"/>
              <a:t>The people piece of the puzzle needs to be around training, especially for those in departments that manage financial transactions as those are likely to be targeted.</a:t>
            </a:r>
          </a:p>
          <a:p>
            <a:endParaRPr lang="en-US" baseline="0" dirty="0" smtClean="0"/>
          </a:p>
          <a:p>
            <a:r>
              <a:rPr lang="en-US" baseline="0" dirty="0" smtClean="0"/>
              <a:t>Finally process needs to be defined and written down to eliminate a single point of failure when it comes to the human element to falling for these impostor emails.</a:t>
            </a:r>
          </a:p>
          <a:p>
            <a:endParaRPr lang="en-US" baseline="0" dirty="0" smtClean="0"/>
          </a:p>
          <a:p>
            <a:r>
              <a:rPr lang="en-US" dirty="0" smtClean="0"/>
              <a:t>Everyone faces this in large </a:t>
            </a:r>
            <a:r>
              <a:rPr lang="en-US" dirty="0" err="1" smtClean="0"/>
              <a:t>large</a:t>
            </a:r>
            <a:r>
              <a:rPr lang="en-US" dirty="0" smtClean="0"/>
              <a:t> volume,</a:t>
            </a:r>
            <a:r>
              <a:rPr lang="en-US" baseline="0" dirty="0" smtClean="0"/>
              <a:t> or even highly targeted like this one, where we only saw 12 of them.  Credentials are being compromised in all sorts of way, not just email, but extending to social and mobile.  </a:t>
            </a:r>
            <a:endParaRPr lang="en-US" dirty="0" smtClean="0"/>
          </a:p>
          <a:p>
            <a:r>
              <a:rPr lang="en-US" sz="1400" b="1" i="1" u="sng" dirty="0" smtClean="0"/>
              <a:t>Speaking</a:t>
            </a:r>
            <a:r>
              <a:rPr lang="en-US" sz="1400" b="1" i="1" u="sng" baseline="0" dirty="0" smtClean="0"/>
              <a:t> Notes for describing credential phish functionality:</a:t>
            </a:r>
          </a:p>
          <a:p>
            <a:endParaRPr lang="en-US" baseline="0" dirty="0" smtClean="0"/>
          </a:p>
          <a:p>
            <a:r>
              <a:rPr lang="en-US" sz="1200" b="0" i="0" u="sng" kern="1200" dirty="0" smtClean="0">
                <a:solidFill>
                  <a:schemeClr val="tx1"/>
                </a:solidFill>
                <a:effectLst/>
                <a:latin typeface="+mn-lt"/>
                <a:ea typeface="MS PGothic" pitchFamily="34" charset="-128"/>
                <a:cs typeface="ＭＳ Ｐゴシック" charset="0"/>
              </a:rPr>
              <a:t>Start with a basic discussion of the sandboxes as having three basic detection elements</a:t>
            </a:r>
            <a:r>
              <a:rPr lang="en-US" sz="1200" b="0" i="0" kern="1200" dirty="0" smtClean="0">
                <a:solidFill>
                  <a:schemeClr val="tx1"/>
                </a:solidFill>
                <a:effectLst/>
                <a:latin typeface="+mn-lt"/>
                <a:ea typeface="MS PGothic" pitchFamily="34" charset="-128"/>
                <a:cs typeface="ＭＳ Ｐゴシック" charset="0"/>
              </a:rPr>
              <a:t>: </a:t>
            </a:r>
          </a:p>
          <a:p>
            <a:r>
              <a:rPr lang="en-US" sz="1200" b="1" i="0" kern="1200" dirty="0" smtClean="0">
                <a:solidFill>
                  <a:schemeClr val="tx1"/>
                </a:solidFill>
                <a:effectLst/>
                <a:latin typeface="+mn-lt"/>
                <a:ea typeface="MS PGothic" pitchFamily="34" charset="-128"/>
                <a:cs typeface="ＭＳ Ｐゴシック" charset="0"/>
              </a:rPr>
              <a:t>Static, signature-based analysis</a:t>
            </a:r>
            <a:r>
              <a:rPr lang="en-US" sz="1200" b="0" i="0" kern="1200" dirty="0" smtClean="0">
                <a:solidFill>
                  <a:schemeClr val="tx1"/>
                </a:solidFill>
                <a:effectLst/>
                <a:latin typeface="+mn-lt"/>
                <a:ea typeface="MS PGothic" pitchFamily="34" charset="-128"/>
                <a:cs typeface="ＭＳ Ｐゴシック" charset="0"/>
              </a:rPr>
              <a:t> of all the content received by the sandbox, including the entire web infection-chain.</a:t>
            </a:r>
          </a:p>
          <a:p>
            <a:r>
              <a:rPr lang="en-US" sz="1200" b="1" i="0" kern="1200" dirty="0" smtClean="0">
                <a:solidFill>
                  <a:schemeClr val="tx1"/>
                </a:solidFill>
                <a:effectLst/>
                <a:latin typeface="+mn-lt"/>
                <a:ea typeface="MS PGothic" pitchFamily="34" charset="-128"/>
                <a:cs typeface="ＭＳ Ｐゴシック" charset="0"/>
              </a:rPr>
              <a:t>Behavioral analysis</a:t>
            </a:r>
            <a:r>
              <a:rPr lang="en-US" sz="1200" b="0" i="0" kern="1200" dirty="0" smtClean="0">
                <a:solidFill>
                  <a:schemeClr val="tx1"/>
                </a:solidFill>
                <a:effectLst/>
                <a:latin typeface="+mn-lt"/>
                <a:ea typeface="MS PGothic" pitchFamily="34" charset="-128"/>
                <a:cs typeface="ＭＳ Ｐゴシック" charset="0"/>
              </a:rPr>
              <a:t> – filesystem, </a:t>
            </a:r>
            <a:r>
              <a:rPr lang="en-US" sz="1200" b="0" i="0" kern="1200" dirty="0" err="1" smtClean="0">
                <a:solidFill>
                  <a:schemeClr val="tx1"/>
                </a:solidFill>
                <a:effectLst/>
                <a:latin typeface="+mn-lt"/>
                <a:ea typeface="MS PGothic" pitchFamily="34" charset="-128"/>
                <a:cs typeface="ＭＳ Ｐゴシック" charset="0"/>
              </a:rPr>
              <a:t>mutexes</a:t>
            </a:r>
            <a:r>
              <a:rPr lang="en-US" sz="1200" b="0" i="0" kern="1200" dirty="0" smtClean="0">
                <a:solidFill>
                  <a:schemeClr val="tx1"/>
                </a:solidFill>
                <a:effectLst/>
                <a:latin typeface="+mn-lt"/>
                <a:ea typeface="MS PGothic" pitchFamily="34" charset="-128"/>
                <a:cs typeface="ＭＳ Ｐゴシック" charset="0"/>
              </a:rPr>
              <a:t>, processes, registry changes, etc.</a:t>
            </a:r>
          </a:p>
          <a:p>
            <a:r>
              <a:rPr lang="en-US" sz="1200" b="1" i="0" kern="1200" dirty="0" smtClean="0">
                <a:solidFill>
                  <a:schemeClr val="tx1"/>
                </a:solidFill>
                <a:effectLst/>
                <a:latin typeface="+mn-lt"/>
                <a:ea typeface="MS PGothic" pitchFamily="34" charset="-128"/>
                <a:cs typeface="ＭＳ Ｐゴシック" charset="0"/>
              </a:rPr>
              <a:t>Network analysis</a:t>
            </a:r>
            <a:r>
              <a:rPr lang="en-US" sz="1200" b="0" i="0" kern="1200" dirty="0" smtClean="0">
                <a:solidFill>
                  <a:schemeClr val="tx1"/>
                </a:solidFill>
                <a:effectLst/>
                <a:latin typeface="+mn-lt"/>
                <a:ea typeface="MS PGothic" pitchFamily="34" charset="-128"/>
                <a:cs typeface="ＭＳ Ｐゴシック" charset="0"/>
              </a:rPr>
              <a:t> – inspecting outbound, post-infection traffic for the download of additional payloads, c2, etc.  (generic, and ET Pro rulesets)</a:t>
            </a:r>
          </a:p>
          <a:p>
            <a:r>
              <a:rPr lang="en-US" sz="1200" b="0" i="0" kern="1200" dirty="0" smtClean="0">
                <a:solidFill>
                  <a:schemeClr val="tx1"/>
                </a:solidFill>
                <a:effectLst/>
                <a:latin typeface="+mn-lt"/>
                <a:ea typeface="MS PGothic" pitchFamily="34" charset="-128"/>
                <a:cs typeface="ＭＳ Ｐゴシック" charset="0"/>
              </a:rPr>
              <a:t>*</a:t>
            </a:r>
            <a:r>
              <a:rPr lang="en-US" sz="1200" b="0" i="1" kern="1200" dirty="0" smtClean="0">
                <a:solidFill>
                  <a:schemeClr val="tx1"/>
                </a:solidFill>
                <a:effectLst/>
                <a:latin typeface="+mn-lt"/>
                <a:ea typeface="MS PGothic" pitchFamily="34" charset="-128"/>
                <a:cs typeface="ＭＳ Ｐゴシック" charset="0"/>
              </a:rPr>
              <a:t>This also provides for an opportunity to discuss other things like ET (network), forensics + indicators (behavioral), identification of sandbox-aware or geographically restricted delivery mechanisms (static)</a:t>
            </a:r>
            <a:r>
              <a:rPr lang="en-US" sz="1200" b="0" i="0" kern="1200" dirty="0" smtClean="0">
                <a:solidFill>
                  <a:schemeClr val="tx1"/>
                </a:solidFill>
                <a:effectLst/>
                <a:latin typeface="+mn-lt"/>
                <a:ea typeface="MS PGothic" pitchFamily="34" charset="-128"/>
                <a:cs typeface="ＭＳ Ｐゴシック" charset="0"/>
              </a:rPr>
              <a:t/>
            </a:r>
            <a:br>
              <a:rPr lang="en-US" sz="1200" b="0" i="0" kern="1200" dirty="0" smtClean="0">
                <a:solidFill>
                  <a:schemeClr val="tx1"/>
                </a:solidFill>
                <a:effectLst/>
                <a:latin typeface="+mn-lt"/>
                <a:ea typeface="MS PGothic" pitchFamily="34" charset="-128"/>
                <a:cs typeface="ＭＳ Ｐゴシック" charset="0"/>
              </a:rPr>
            </a:br>
            <a:endParaRPr lang="en-US" sz="1200" b="0" i="0" kern="1200" dirty="0" smtClean="0">
              <a:solidFill>
                <a:schemeClr val="tx1"/>
              </a:solidFill>
              <a:effectLst/>
              <a:latin typeface="+mn-lt"/>
              <a:ea typeface="MS PGothic" pitchFamily="34" charset="-128"/>
              <a:cs typeface="ＭＳ Ｐゴシック" charset="0"/>
            </a:endParaRPr>
          </a:p>
          <a:p>
            <a:r>
              <a:rPr lang="en-US" sz="1200" b="0" i="0" u="sng" kern="1200" dirty="0" smtClean="0">
                <a:solidFill>
                  <a:schemeClr val="tx1"/>
                </a:solidFill>
                <a:effectLst/>
                <a:latin typeface="+mn-lt"/>
                <a:ea typeface="MS PGothic" pitchFamily="34" charset="-128"/>
                <a:cs typeface="ＭＳ Ｐゴシック" charset="0"/>
              </a:rPr>
              <a:t>The focus here is our static analysis engine</a:t>
            </a:r>
            <a:r>
              <a:rPr lang="en-US" sz="1200" b="0" i="0" kern="1200" dirty="0" smtClean="0">
                <a:solidFill>
                  <a:schemeClr val="tx1"/>
                </a:solidFill>
                <a:effectLst/>
                <a:latin typeface="+mn-lt"/>
                <a:ea typeface="MS PGothic" pitchFamily="34" charset="-128"/>
                <a:cs typeface="ＭＳ Ｐゴシック" charset="0"/>
              </a:rPr>
              <a:t>:  </a:t>
            </a:r>
          </a:p>
          <a:p>
            <a:r>
              <a:rPr lang="en-US" sz="1200" b="0" i="0" kern="1200" dirty="0" smtClean="0">
                <a:solidFill>
                  <a:schemeClr val="tx1"/>
                </a:solidFill>
                <a:effectLst/>
                <a:latin typeface="+mn-lt"/>
                <a:ea typeface="MS PGothic" pitchFamily="34" charset="-128"/>
                <a:cs typeface="ＭＳ Ｐゴシック" charset="0"/>
              </a:rPr>
              <a:t>Typically, in the context of drive-by downloads, it was designed to detect </a:t>
            </a:r>
            <a:r>
              <a:rPr lang="en-US" sz="1200" b="0" i="0" kern="1200" dirty="0" err="1" smtClean="0">
                <a:solidFill>
                  <a:schemeClr val="tx1"/>
                </a:solidFill>
                <a:effectLst/>
                <a:latin typeface="+mn-lt"/>
                <a:ea typeface="MS PGothic" pitchFamily="34" charset="-128"/>
                <a:cs typeface="ＭＳ Ｐゴシック" charset="0"/>
              </a:rPr>
              <a:t>iframers</a:t>
            </a:r>
            <a:r>
              <a:rPr lang="en-US" sz="1200" b="0" i="0" kern="1200" dirty="0" smtClean="0">
                <a:solidFill>
                  <a:schemeClr val="tx1"/>
                </a:solidFill>
                <a:effectLst/>
                <a:latin typeface="+mn-lt"/>
                <a:ea typeface="MS PGothic" pitchFamily="34" charset="-128"/>
                <a:cs typeface="ＭＳ Ｐゴシック" charset="0"/>
              </a:rPr>
              <a:t> or other html/</a:t>
            </a:r>
            <a:r>
              <a:rPr lang="en-US" sz="1200" b="0" i="0" kern="1200" dirty="0" err="1" smtClean="0">
                <a:solidFill>
                  <a:schemeClr val="tx1"/>
                </a:solidFill>
                <a:effectLst/>
                <a:latin typeface="+mn-lt"/>
                <a:ea typeface="MS PGothic" pitchFamily="34" charset="-128"/>
                <a:cs typeface="ＭＳ Ｐゴシック" charset="0"/>
              </a:rPr>
              <a:t>javascript</a:t>
            </a:r>
            <a:r>
              <a:rPr lang="en-US" sz="1200" b="0" i="0" kern="1200" dirty="0" smtClean="0">
                <a:solidFill>
                  <a:schemeClr val="tx1"/>
                </a:solidFill>
                <a:effectLst/>
                <a:latin typeface="+mn-lt"/>
                <a:ea typeface="MS PGothic" pitchFamily="34" charset="-128"/>
                <a:cs typeface="ＭＳ Ｐゴシック" charset="0"/>
              </a:rPr>
              <a:t> elements that would be indicative of suspicious/malicious behavior.</a:t>
            </a:r>
          </a:p>
          <a:p>
            <a:r>
              <a:rPr lang="en-US" sz="1200" b="0" i="0" kern="1200" dirty="0" smtClean="0">
                <a:solidFill>
                  <a:schemeClr val="tx1"/>
                </a:solidFill>
                <a:effectLst/>
                <a:latin typeface="+mn-lt"/>
                <a:ea typeface="MS PGothic" pitchFamily="34" charset="-128"/>
                <a:cs typeface="ＭＳ Ｐゴシック" charset="0"/>
              </a:rPr>
              <a:t>We were able to leverage the same engine to write signatures to detect the content/output of certain toolkits commonly used to generate/copy credential phish pages. </a:t>
            </a:r>
          </a:p>
          <a:p>
            <a:r>
              <a:rPr lang="en-US" sz="1200" b="0" i="0" kern="1200" dirty="0" smtClean="0">
                <a:solidFill>
                  <a:schemeClr val="tx1"/>
                </a:solidFill>
                <a:effectLst/>
                <a:latin typeface="+mn-lt"/>
                <a:ea typeface="MS PGothic" pitchFamily="34" charset="-128"/>
                <a:cs typeface="ＭＳ Ｐゴシック" charset="0"/>
              </a:rPr>
              <a:t>It turns out, that many actors purchase the same kits to create these pages, and other more custom kits are re-used repeatedly by the same actors for long periods of time.</a:t>
            </a:r>
          </a:p>
          <a:p>
            <a:r>
              <a:rPr lang="en-US" sz="1200" b="0" i="1" kern="1200" dirty="0" smtClean="0">
                <a:solidFill>
                  <a:schemeClr val="tx1"/>
                </a:solidFill>
                <a:effectLst/>
                <a:latin typeface="+mn-lt"/>
                <a:ea typeface="MS PGothic" pitchFamily="34" charset="-128"/>
                <a:cs typeface="ＭＳ Ｐゴシック" charset="0"/>
              </a:rPr>
              <a:t>* I like to emphasize that there was an element of surprise here.. that this works WAY better than I expected, and as a threat-analyst, I consider it a key differentiator for our product.  :)</a:t>
            </a:r>
            <a:endParaRPr lang="en-US" sz="1200" b="0" i="0" kern="1200" dirty="0" smtClean="0">
              <a:solidFill>
                <a:schemeClr val="tx1"/>
              </a:solidFill>
              <a:effectLst/>
              <a:latin typeface="+mn-lt"/>
              <a:ea typeface="MS PGothic" pitchFamily="34" charset="-128"/>
              <a:cs typeface="ＭＳ Ｐゴシック" charset="0"/>
            </a:endParaRPr>
          </a:p>
          <a:p>
            <a:endParaRPr lang="en-US" sz="1200" b="0" i="0" kern="1200" dirty="0" smtClean="0">
              <a:solidFill>
                <a:schemeClr val="tx1"/>
              </a:solidFill>
              <a:effectLst/>
              <a:latin typeface="+mn-lt"/>
              <a:ea typeface="MS PGothic" pitchFamily="34" charset="-128"/>
              <a:cs typeface="ＭＳ Ｐゴシック" charset="0"/>
            </a:endParaRPr>
          </a:p>
          <a:p>
            <a:r>
              <a:rPr lang="en-US" sz="1200" b="0" i="0" u="sng" kern="1200" dirty="0" smtClean="0">
                <a:solidFill>
                  <a:schemeClr val="tx1"/>
                </a:solidFill>
                <a:effectLst/>
                <a:latin typeface="+mn-lt"/>
                <a:ea typeface="MS PGothic" pitchFamily="34" charset="-128"/>
                <a:cs typeface="ＭＳ Ｐゴシック" charset="0"/>
              </a:rPr>
              <a:t>Then, into the functionality and limitations</a:t>
            </a:r>
            <a:r>
              <a:rPr lang="en-US" sz="1200" b="0" i="0" kern="1200" dirty="0" smtClean="0">
                <a:solidFill>
                  <a:schemeClr val="tx1"/>
                </a:solidFill>
                <a:effectLst/>
                <a:latin typeface="+mn-lt"/>
                <a:ea typeface="MS PGothic" pitchFamily="34" charset="-128"/>
                <a:cs typeface="ＭＳ Ｐゴシック" charset="0"/>
              </a:rPr>
              <a:t>: </a:t>
            </a:r>
          </a:p>
          <a:p>
            <a:r>
              <a:rPr lang="en-US" sz="1200" b="0" i="0" kern="1200" dirty="0" smtClean="0">
                <a:solidFill>
                  <a:schemeClr val="tx1"/>
                </a:solidFill>
                <a:effectLst/>
                <a:latin typeface="+mn-lt"/>
                <a:ea typeface="MS PGothic" pitchFamily="34" charset="-128"/>
                <a:cs typeface="ＭＳ Ｐゴシック" charset="0"/>
              </a:rPr>
              <a:t>if we’ve seen something before, there’s a very good chance it will be used again, and we’ll detect it again.</a:t>
            </a:r>
          </a:p>
          <a:p>
            <a:r>
              <a:rPr lang="en-US" sz="1200" b="0" i="0" kern="1200" dirty="0" smtClean="0">
                <a:solidFill>
                  <a:schemeClr val="tx1"/>
                </a:solidFill>
                <a:effectLst/>
                <a:latin typeface="+mn-lt"/>
                <a:ea typeface="MS PGothic" pitchFamily="34" charset="-128"/>
                <a:cs typeface="ＭＳ Ｐゴシック" charset="0"/>
              </a:rPr>
              <a:t>If it’s a kit that we haven’t seen before, or the kit’s output has been updated significantly, then we will miss it.</a:t>
            </a:r>
          </a:p>
          <a:p>
            <a:r>
              <a:rPr lang="en-US" sz="1200" b="0" i="0" kern="1200" dirty="0" smtClean="0">
                <a:solidFill>
                  <a:schemeClr val="tx1"/>
                </a:solidFill>
                <a:effectLst/>
                <a:latin typeface="+mn-lt"/>
                <a:ea typeface="MS PGothic" pitchFamily="34" charset="-128"/>
                <a:cs typeface="ＭＳ Ｐゴシック" charset="0"/>
              </a:rPr>
              <a:t>The real key here is that they report it to us as a cred phish FN, so we can write a signature to detect this in the future.  </a:t>
            </a:r>
          </a:p>
          <a:p>
            <a:r>
              <a:rPr lang="en-US" sz="1200" b="0" i="0" kern="1200" dirty="0" smtClean="0">
                <a:solidFill>
                  <a:schemeClr val="tx1"/>
                </a:solidFill>
                <a:effectLst/>
                <a:latin typeface="+mn-lt"/>
                <a:ea typeface="MS PGothic" pitchFamily="34" charset="-128"/>
                <a:cs typeface="ＭＳ Ｐゴシック" charset="0"/>
              </a:rPr>
              <a:t>Especially if they received targeted cred phish, we  need to be alerted to it so we can adjust our detection accordingly.   If they can submit traffic captures, even better.</a:t>
            </a:r>
          </a:p>
          <a:p>
            <a:r>
              <a:rPr lang="en-US" sz="1200" b="0" i="0" kern="1200" dirty="0" smtClean="0">
                <a:solidFill>
                  <a:schemeClr val="tx1"/>
                </a:solidFill>
                <a:effectLst/>
                <a:latin typeface="+mn-lt"/>
                <a:ea typeface="MS PGothic" pitchFamily="34" charset="-128"/>
                <a:cs typeface="ＭＳ Ｐゴシック" charset="0"/>
              </a:rPr>
              <a:t>If they’re diligent about this, they’ll find that we can have good effectiveness against repeat targeted attacks, in addition to the commodity stuff.</a:t>
            </a:r>
          </a:p>
          <a:p>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21</a:t>
            </a:fld>
            <a:endParaRPr lang="en-US"/>
          </a:p>
        </p:txBody>
      </p:sp>
    </p:spTree>
    <p:extLst>
      <p:ext uri="{BB962C8B-B14F-4D97-AF65-F5344CB8AC3E}">
        <p14:creationId xmlns:p14="http://schemas.microsoft.com/office/powerpoint/2010/main" val="1802978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four main best practices that cover people,</a:t>
            </a:r>
            <a:r>
              <a:rPr lang="en-US" baseline="0" dirty="0" smtClean="0"/>
              <a:t> process and technology.</a:t>
            </a:r>
          </a:p>
          <a:p>
            <a:endParaRPr lang="en-US" baseline="0" dirty="0" smtClean="0"/>
          </a:p>
          <a:p>
            <a:r>
              <a:rPr lang="en-US" baseline="0" dirty="0" smtClean="0"/>
              <a:t>Using technology, authentication and identity standards such as SPF, DKIM and DMARC can help block connections that don’t match the defined standards and registration information for IP addresses and domains.</a:t>
            </a:r>
          </a:p>
          <a:p>
            <a:endParaRPr lang="en-US" baseline="0" dirty="0" smtClean="0"/>
          </a:p>
          <a:p>
            <a:r>
              <a:rPr lang="en-US" baseline="0" dirty="0" smtClean="0"/>
              <a:t>Defined policy needs to be able to allow organizations to build policies that can identify impostor email, ideally policies will be pre-defined to ease the process. These policies should ideally allow for isolation of impostor emails from other spam and bulk mail to prevent end users </a:t>
            </a:r>
            <a:r>
              <a:rPr lang="en-US" baseline="0" dirty="0" err="1" smtClean="0"/>
              <a:t>beign</a:t>
            </a:r>
            <a:r>
              <a:rPr lang="en-US" baseline="0" dirty="0" smtClean="0"/>
              <a:t> fooled by emails in the email digest.</a:t>
            </a:r>
          </a:p>
          <a:p>
            <a:endParaRPr lang="en-US" baseline="0" dirty="0" smtClean="0"/>
          </a:p>
          <a:p>
            <a:r>
              <a:rPr lang="en-US" baseline="0" dirty="0" smtClean="0"/>
              <a:t>The people piece of the puzzle needs to be around training, especially for those in departments that manage financial transactions as those are likely to be targeted.</a:t>
            </a:r>
          </a:p>
          <a:p>
            <a:endParaRPr lang="en-US" baseline="0" dirty="0" smtClean="0"/>
          </a:p>
          <a:p>
            <a:r>
              <a:rPr lang="en-US" baseline="0" dirty="0" smtClean="0"/>
              <a:t>Finally process needs to be defined and written down to eliminate a single point of failure when it comes to the human element to falling for these impostor emails.</a:t>
            </a:r>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22</a:t>
            </a:fld>
            <a:endParaRPr lang="en-US"/>
          </a:p>
        </p:txBody>
      </p:sp>
    </p:spTree>
    <p:extLst>
      <p:ext uri="{BB962C8B-B14F-4D97-AF65-F5344CB8AC3E}">
        <p14:creationId xmlns:p14="http://schemas.microsoft.com/office/powerpoint/2010/main" val="25624682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38836EB-544F-4993-B9C4-3075975F8A4B}" type="slidenum">
              <a:rPr lang="en-US" altLang="en-US" smtClean="0"/>
              <a:pPr/>
              <a:t>23</a:t>
            </a:fld>
            <a:endParaRPr lang="en-US" altLang="en-US"/>
          </a:p>
        </p:txBody>
      </p:sp>
    </p:spTree>
    <p:extLst>
      <p:ext uri="{BB962C8B-B14F-4D97-AF65-F5344CB8AC3E}">
        <p14:creationId xmlns:p14="http://schemas.microsoft.com/office/powerpoint/2010/main" val="15092498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Dridex</a:t>
            </a:r>
            <a:r>
              <a:rPr lang="en-US" dirty="0" smtClean="0"/>
              <a:t> – banking</a:t>
            </a:r>
          </a:p>
          <a:p>
            <a:r>
              <a:rPr lang="en-US" dirty="0" err="1" smtClean="0"/>
              <a:t>Locky</a:t>
            </a:r>
            <a:r>
              <a:rPr lang="en-US" dirty="0" smtClean="0"/>
              <a:t> – shot in the dark – large volumes.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77B5D341-E1F3-3B47-9946-5D39F3FD3C0B}" type="slidenum">
              <a:rPr lang="en-US" smtClean="0"/>
              <a:t>25</a:t>
            </a:fld>
            <a:endParaRPr lang="en-US"/>
          </a:p>
        </p:txBody>
      </p:sp>
    </p:spTree>
    <p:extLst>
      <p:ext uri="{BB962C8B-B14F-4D97-AF65-F5344CB8AC3E}">
        <p14:creationId xmlns:p14="http://schemas.microsoft.com/office/powerpoint/2010/main" val="22315649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baseline="0" dirty="0" smtClean="0"/>
              <a:t>Our architecture helps with transition process to remove risk</a:t>
            </a:r>
          </a:p>
          <a:p>
            <a:pPr marL="171450" indent="-171450">
              <a:buFontTx/>
              <a:buChar char="-"/>
            </a:pPr>
            <a:r>
              <a:rPr lang="en-US" baseline="0" dirty="0" smtClean="0"/>
              <a:t>We’ve helped many customers with this transition.</a:t>
            </a:r>
          </a:p>
          <a:p>
            <a:pPr marL="171450" indent="-171450">
              <a:buFontTx/>
              <a:buChar char="-"/>
            </a:pPr>
            <a:endParaRPr lang="en-US" baseline="0" dirty="0" smtClean="0"/>
          </a:p>
        </p:txBody>
      </p:sp>
      <p:sp>
        <p:nvSpPr>
          <p:cNvPr id="4" name="Slide Number Placeholder 3"/>
          <p:cNvSpPr>
            <a:spLocks noGrp="1"/>
          </p:cNvSpPr>
          <p:nvPr>
            <p:ph type="sldNum" sz="quarter" idx="10"/>
          </p:nvPr>
        </p:nvSpPr>
        <p:spPr/>
        <p:txBody>
          <a:bodyPr/>
          <a:lstStyle/>
          <a:p>
            <a:fld id="{BA936A9F-5648-4393-B15B-0E2EDF68E619}" type="slidenum">
              <a:rPr lang="en-US" smtClean="0"/>
              <a:t>27</a:t>
            </a:fld>
            <a:endParaRPr lang="en-US"/>
          </a:p>
        </p:txBody>
      </p:sp>
    </p:spTree>
    <p:extLst>
      <p:ext uri="{BB962C8B-B14F-4D97-AF65-F5344CB8AC3E}">
        <p14:creationId xmlns:p14="http://schemas.microsoft.com/office/powerpoint/2010/main" val="2861427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eaLnBrk="0" fontAlgn="base" hangingPunct="0">
              <a:spcBef>
                <a:spcPct val="30000"/>
              </a:spcBef>
              <a:spcAft>
                <a:spcPct val="0"/>
              </a:spcAft>
              <a:defRPr/>
            </a:pPr>
            <a:r>
              <a:rPr lang="en-US" i="0" dirty="0" smtClean="0">
                <a:solidFill>
                  <a:srgbClr val="000000"/>
                </a:solidFill>
                <a:latin typeface="Arial" charset="0"/>
                <a:ea typeface="Arial" charset="0"/>
                <a:cs typeface="Arial" charset="0"/>
              </a:rPr>
              <a:t>Office 365 is the</a:t>
            </a:r>
            <a:r>
              <a:rPr lang="en-US" i="0" baseline="0" dirty="0" smtClean="0">
                <a:solidFill>
                  <a:srgbClr val="000000"/>
                </a:solidFill>
                <a:latin typeface="Arial" charset="0"/>
                <a:ea typeface="Arial" charset="0"/>
                <a:cs typeface="Arial" charset="0"/>
              </a:rPr>
              <a:t> #1 collaboration platform.  We support our customers who move in this direction, either fully onto Office 365 or in a hybrid mode. We help them achieve the level of security and compliance demanded by their organizations.</a:t>
            </a:r>
          </a:p>
          <a:p>
            <a:pPr defTabSz="933237" eaLnBrk="0" fontAlgn="base" hangingPunct="0">
              <a:spcBef>
                <a:spcPct val="30000"/>
              </a:spcBef>
              <a:spcAft>
                <a:spcPct val="0"/>
              </a:spcAft>
              <a:defRPr/>
            </a:pPr>
            <a:endParaRPr lang="en-US" i="0" baseline="0" dirty="0" smtClean="0">
              <a:solidFill>
                <a:srgbClr val="000000"/>
              </a:solidFill>
              <a:latin typeface="Arial" charset="0"/>
              <a:ea typeface="Arial" charset="0"/>
              <a:cs typeface="Arial" charset="0"/>
            </a:endParaRPr>
          </a:p>
          <a:p>
            <a:pPr defTabSz="933237" eaLnBrk="0" fontAlgn="base" hangingPunct="0">
              <a:spcBef>
                <a:spcPct val="30000"/>
              </a:spcBef>
              <a:spcAft>
                <a:spcPct val="0"/>
              </a:spcAft>
              <a:defRPr/>
            </a:pPr>
            <a:r>
              <a:rPr lang="en-US" i="0" baseline="0" dirty="0" smtClean="0">
                <a:solidFill>
                  <a:srgbClr val="000000"/>
                </a:solidFill>
                <a:latin typeface="Arial" charset="0"/>
                <a:ea typeface="Arial" charset="0"/>
                <a:cs typeface="Arial" charset="0"/>
              </a:rPr>
              <a:t>I’ll touch on the key areas at a high level, and then pause to see if there are particular areas of interest you would like to dive into.</a:t>
            </a:r>
          </a:p>
          <a:p>
            <a:pPr defTabSz="933237" eaLnBrk="0" fontAlgn="base" hangingPunct="0">
              <a:spcBef>
                <a:spcPct val="30000"/>
              </a:spcBef>
              <a:spcAft>
                <a:spcPct val="0"/>
              </a:spcAft>
              <a:defRPr/>
            </a:pPr>
            <a:endParaRPr lang="en-US" i="0" baseline="0" dirty="0" smtClean="0">
              <a:solidFill>
                <a:srgbClr val="000000"/>
              </a:solidFill>
              <a:latin typeface="Arial" charset="0"/>
              <a:ea typeface="Arial" charset="0"/>
              <a:cs typeface="Arial" charset="0"/>
            </a:endParaRPr>
          </a:p>
          <a:p>
            <a:pPr marL="174982" indent="-174982">
              <a:buFont typeface="Arial" panose="020B0604020202020204" pitchFamily="34" charset="0"/>
              <a:buChar char="•"/>
            </a:pPr>
            <a:r>
              <a:rPr lang="en-US" dirty="0" smtClean="0"/>
              <a:t>Business email compromise, advanced malware, targeted attacks, bulk mail.  You</a:t>
            </a:r>
            <a:r>
              <a:rPr lang="en-US" baseline="0" dirty="0" smtClean="0"/>
              <a:t> don’t need me to tell you that attacks continually evolve.  We invest 25% of our revenue directly back into R&amp;D.  O</a:t>
            </a:r>
            <a:r>
              <a:rPr lang="en-US" dirty="0" smtClean="0"/>
              <a:t>ur customers tell us</a:t>
            </a:r>
            <a:r>
              <a:rPr lang="en-US" baseline="0" dirty="0" smtClean="0"/>
              <a:t> that blocking attacks that otherwise would be successful is one of the greatest values that Proofpoint delivers.  Efficacy cannot be measured by a feature comparison chart.  I strongly encourage you test the efficacy for yourself, and we’re happy to connect you with our customers who came to us from Office 365 to get their experience.</a:t>
            </a:r>
          </a:p>
          <a:p>
            <a:pPr marL="0" indent="0">
              <a:buFont typeface="Arial" panose="020B0604020202020204" pitchFamily="34" charset="0"/>
              <a:buNone/>
            </a:pPr>
            <a:endParaRPr lang="en-US" baseline="0" dirty="0" smtClean="0"/>
          </a:p>
          <a:p>
            <a:pPr marL="174982" indent="-174982">
              <a:buFont typeface="Arial" panose="020B0604020202020204" pitchFamily="34" charset="0"/>
              <a:buChar char="•"/>
            </a:pPr>
            <a:r>
              <a:rPr lang="en-US" baseline="0" dirty="0" smtClean="0"/>
              <a:t>Effective security doesn’t stop at blocking.  </a:t>
            </a:r>
            <a:r>
              <a:rPr lang="en-US" dirty="0" smtClean="0"/>
              <a:t>We hear from CIOs and CSOs that when it comes to Office 365, they want immediate</a:t>
            </a:r>
            <a:r>
              <a:rPr lang="en-US" baseline="0" dirty="0" smtClean="0"/>
              <a:t> visibility.  They want visibility into the threats targeting their user, from who is attacking them, to knowing from which device their user clicked. to respond to incidences are critical to their success.  They also want rapid response capabilities.  Email security needs to integrate with their broader security ecosystem to detect </a:t>
            </a:r>
            <a:r>
              <a:rPr lang="en-US" baseline="0" dirty="0" err="1" smtClean="0"/>
              <a:t>IoCs</a:t>
            </a:r>
            <a:r>
              <a:rPr lang="en-US" baseline="0" dirty="0" smtClean="0"/>
              <a:t> and contain incidences in an orchestrated way. </a:t>
            </a:r>
          </a:p>
          <a:p>
            <a:pPr marL="0" indent="0">
              <a:buFont typeface="Arial" panose="020B0604020202020204" pitchFamily="34" charset="0"/>
              <a:buNone/>
            </a:pPr>
            <a:endParaRPr lang="en-US" dirty="0" smtClean="0"/>
          </a:p>
          <a:p>
            <a:pPr marL="174982" indent="-174982">
              <a:buFont typeface="Arial" panose="020B0604020202020204" pitchFamily="34" charset="0"/>
              <a:buChar char="•"/>
            </a:pPr>
            <a:r>
              <a:rPr lang="en-US" dirty="0" smtClean="0"/>
              <a:t>Proofpoint provides</a:t>
            </a:r>
            <a:r>
              <a:rPr lang="en-US" baseline="0" dirty="0" smtClean="0"/>
              <a:t> advanced capabilities to protect from compliance violations and information loss, keeping your sensitive data, whether in motion or at rest safe with encryption and information protection capabilities with granular policies and remediation workflows.</a:t>
            </a:r>
          </a:p>
          <a:p>
            <a:pPr marL="174982" indent="-174982">
              <a:buFont typeface="Arial" panose="020B0604020202020204" pitchFamily="34" charset="0"/>
              <a:buChar char="•"/>
            </a:pPr>
            <a:endParaRPr lang="en-US" baseline="0" dirty="0" smtClean="0"/>
          </a:p>
          <a:p>
            <a:pPr marL="174982" indent="-174982">
              <a:buFont typeface="Arial" panose="020B0604020202020204" pitchFamily="34" charset="0"/>
              <a:buChar char="•"/>
            </a:pPr>
            <a:r>
              <a:rPr lang="en-US" dirty="0" smtClean="0"/>
              <a:t>If you are looking for a</a:t>
            </a:r>
            <a:r>
              <a:rPr lang="en-US" baseline="0" dirty="0" smtClean="0"/>
              <a:t> true </a:t>
            </a:r>
            <a:r>
              <a:rPr lang="en-US" dirty="0" smtClean="0"/>
              <a:t>archive, that is, a solution that is defensible for regulatory compliance (SEC, FINRA) and in court,</a:t>
            </a:r>
            <a:r>
              <a:rPr lang="en-US" baseline="0" dirty="0" smtClean="0"/>
              <a:t> and require discover and legal holds, we help solve this challenges.  We meet the most stringent compliance and eDiscovery requirements, and seamlessly archive corporate data as it flows through Exchange Online, Yammer, Skype for Business, OneDrive for Business, </a:t>
            </a:r>
            <a:r>
              <a:rPr lang="en-US" baseline="0" dirty="0" err="1" smtClean="0"/>
              <a:t>Sharepoint</a:t>
            </a:r>
            <a:r>
              <a:rPr lang="en-US" baseline="0" dirty="0" smtClean="0"/>
              <a:t>, and other content sources including Facebook, LinkedIn, and more.</a:t>
            </a:r>
          </a:p>
          <a:p>
            <a:pPr marL="174982" indent="-174982">
              <a:buFont typeface="Arial" panose="020B0604020202020204" pitchFamily="34" charset="0"/>
              <a:buChar char="•"/>
            </a:pPr>
            <a:endParaRPr lang="en-US" baseline="0" dirty="0" smtClean="0"/>
          </a:p>
          <a:p>
            <a:pPr marL="174982" indent="-174982">
              <a:buFont typeface="Arial" panose="020B0604020202020204" pitchFamily="34" charset="0"/>
              <a:buChar char="•"/>
            </a:pPr>
            <a:r>
              <a:rPr lang="en-US" baseline="0" dirty="0" smtClean="0"/>
              <a:t>Lastly, downtime of Office 365 is a big concern.  Global outages and local outages have resulted in downtime for hours, even half a day.  With Proofpoint, we can keep your end users connected to email with an email continuity service to keep your users productive, and not conduct email via their personal accounts, in the event of an Office 365 email downtime.</a:t>
            </a:r>
          </a:p>
          <a:p>
            <a:pPr marL="174982" indent="-174982">
              <a:buFont typeface="Arial" panose="020B0604020202020204" pitchFamily="34" charset="0"/>
              <a:buChar char="•"/>
            </a:pPr>
            <a:endParaRPr lang="en-US" baseline="0" dirty="0" smtClean="0"/>
          </a:p>
          <a:p>
            <a:pPr marL="174982" indent="-174982">
              <a:buFont typeface="Arial" panose="020B0604020202020204"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pPr>
              <a:defRPr/>
            </a:pPr>
            <a:fld id="{15037BD6-EF59-438C-B988-36B4F69DE98E}" type="slidenum">
              <a:rPr lang="en-US" altLang="en-US" smtClean="0"/>
              <a:pPr>
                <a:defRPr/>
              </a:pPr>
              <a:t>28</a:t>
            </a:fld>
            <a:endParaRPr lang="en-US" altLang="en-US"/>
          </a:p>
        </p:txBody>
      </p:sp>
    </p:spTree>
    <p:extLst>
      <p:ext uri="{BB962C8B-B14F-4D97-AF65-F5344CB8AC3E}">
        <p14:creationId xmlns:p14="http://schemas.microsoft.com/office/powerpoint/2010/main" val="37424191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mj-lt"/>
              <a:buAutoNum type="arabicPeriod"/>
            </a:pPr>
            <a:r>
              <a:rPr lang="en-US" sz="1400" kern="1200" baseline="0" dirty="0" smtClean="0">
                <a:solidFill>
                  <a:schemeClr val="tx1"/>
                </a:solidFill>
                <a:effectLst/>
                <a:latin typeface="+mn-lt"/>
                <a:ea typeface="+mn-ea"/>
                <a:cs typeface="+mn-cs"/>
              </a:rPr>
              <a:t>Email arrives containing the attachment, which is then sent to the Proofpoint Protection Server (PPS). PPS can be deployed as a </a:t>
            </a:r>
            <a:r>
              <a:rPr lang="en-US" sz="1400" kern="1200" baseline="0" dirty="0" err="1" smtClean="0">
                <a:solidFill>
                  <a:schemeClr val="tx1"/>
                </a:solidFill>
                <a:effectLst/>
                <a:latin typeface="+mn-lt"/>
                <a:ea typeface="+mn-ea"/>
                <a:cs typeface="+mn-cs"/>
              </a:rPr>
              <a:t>on-premise</a:t>
            </a:r>
            <a:r>
              <a:rPr lang="en-US" sz="1400" kern="1200" baseline="0" dirty="0" smtClean="0">
                <a:solidFill>
                  <a:schemeClr val="tx1"/>
                </a:solidFill>
                <a:effectLst/>
                <a:latin typeface="+mn-lt"/>
                <a:ea typeface="+mn-ea"/>
                <a:cs typeface="+mn-cs"/>
              </a:rPr>
              <a:t> appliance, virtual appliance or in the cloud.</a:t>
            </a:r>
          </a:p>
          <a:p>
            <a:pPr marL="342900" indent="-342900">
              <a:buFont typeface="+mj-lt"/>
              <a:buAutoNum type="arabicPeriod"/>
            </a:pPr>
            <a:r>
              <a:rPr lang="en-US" sz="1400" kern="1200" baseline="0" dirty="0" smtClean="0">
                <a:solidFill>
                  <a:schemeClr val="tx1"/>
                </a:solidFill>
                <a:effectLst/>
                <a:latin typeface="+mn-lt"/>
                <a:ea typeface="+mn-ea"/>
                <a:cs typeface="+mn-cs"/>
              </a:rPr>
              <a:t>PPS contains optional modules, in this case it would be the Attachment Defense Module.</a:t>
            </a:r>
          </a:p>
          <a:p>
            <a:pPr marL="342900" indent="-342900">
              <a:buFont typeface="+mj-lt"/>
              <a:buAutoNum type="arabicPeriod"/>
            </a:pPr>
            <a:r>
              <a:rPr lang="en-US" sz="1400" kern="1200" baseline="0" dirty="0" smtClean="0">
                <a:solidFill>
                  <a:schemeClr val="tx1"/>
                </a:solidFill>
                <a:effectLst/>
                <a:latin typeface="+mn-lt"/>
                <a:ea typeface="+mn-ea"/>
                <a:cs typeface="+mn-cs"/>
              </a:rPr>
              <a:t>The Attachment Defense Module would send a copy of the file to the Proofpoint Cloud to check its reputation, meaning whether we have seen the file hash before. A verdict would be returned as “threat”, “clean” or “unknown”.</a:t>
            </a:r>
          </a:p>
          <a:p>
            <a:pPr marL="342900" indent="-342900">
              <a:buFont typeface="+mj-lt"/>
              <a:buAutoNum type="arabicPeriod"/>
            </a:pPr>
            <a:r>
              <a:rPr lang="en-US" sz="1400" kern="1200" baseline="0" dirty="0" smtClean="0">
                <a:solidFill>
                  <a:schemeClr val="tx1"/>
                </a:solidFill>
                <a:effectLst/>
                <a:latin typeface="+mn-lt"/>
                <a:ea typeface="+mn-ea"/>
                <a:cs typeface="+mn-cs"/>
              </a:rPr>
              <a:t>If the response is “unknown”, the file is preemptively sent to the sandbox which uses dynamic and static analysis techniques to identify malware, abnormal behavior and suspicious code.</a:t>
            </a:r>
          </a:p>
          <a:p>
            <a:pPr marL="342900" indent="-342900">
              <a:buFont typeface="+mj-lt"/>
              <a:buAutoNum type="arabicPeriod"/>
            </a:pPr>
            <a:r>
              <a:rPr lang="en-US" sz="1400" kern="1200" baseline="0" dirty="0" smtClean="0">
                <a:solidFill>
                  <a:schemeClr val="tx1"/>
                </a:solidFill>
                <a:effectLst/>
                <a:latin typeface="+mn-lt"/>
                <a:ea typeface="+mn-ea"/>
                <a:cs typeface="+mn-cs"/>
              </a:rPr>
              <a:t>If the response is “clean” then the file can be downloaded, as expected. If the response is “threat” then the file is blocked from download and quarantined.</a:t>
            </a:r>
          </a:p>
          <a:p>
            <a:pPr marL="342900" indent="-342900">
              <a:buFont typeface="+mj-lt"/>
              <a:buAutoNum type="arabicPeriod"/>
            </a:pPr>
            <a:endParaRPr lang="en-US" sz="1400" kern="1200" baseline="0" dirty="0" smtClean="0">
              <a:solidFill>
                <a:schemeClr val="tx1"/>
              </a:solidFill>
              <a:effectLst/>
              <a:latin typeface="+mn-lt"/>
              <a:ea typeface="+mn-ea"/>
              <a:cs typeface="+mn-cs"/>
            </a:endParaRPr>
          </a:p>
          <a:p>
            <a:pPr marL="0" indent="0">
              <a:buFont typeface="+mj-lt"/>
              <a:buNone/>
            </a:pPr>
            <a:r>
              <a:rPr lang="en-US" sz="1400" kern="1200" baseline="0" dirty="0" smtClean="0">
                <a:solidFill>
                  <a:schemeClr val="tx1"/>
                </a:solidFill>
                <a:effectLst/>
                <a:latin typeface="+mn-lt"/>
                <a:ea typeface="+mn-ea"/>
                <a:cs typeface="+mn-cs"/>
              </a:rPr>
              <a:t>End-to-end insight gives administrators a view across the entire attack chain, so you can still see after the asset has been checked and clicked. So if an asset has been delivered an clicked (which can happen for a number of reasons: audit mode or delivered before sandbox successfully completed analysis), TAP still tracks that so that administrators can see the IPs or users to further investigate. This forensic information is visible on the TAP dashboard or can be fed into Threat Response.</a:t>
            </a:r>
          </a:p>
          <a:p>
            <a:pPr marL="0" indent="0">
              <a:buFont typeface="+mj-lt"/>
              <a:buNone/>
            </a:pPr>
            <a:endParaRPr lang="en-US" sz="1400" kern="1200" baseline="0" dirty="0" smtClean="0">
              <a:solidFill>
                <a:schemeClr val="tx1"/>
              </a:solidFill>
              <a:effectLst/>
              <a:latin typeface="+mn-lt"/>
              <a:ea typeface="+mn-ea"/>
              <a:cs typeface="+mn-cs"/>
            </a:endParaRPr>
          </a:p>
          <a:p>
            <a:pPr marL="0" indent="0">
              <a:buFont typeface="+mj-lt"/>
              <a:buNone/>
            </a:pPr>
            <a:r>
              <a:rPr lang="en-US" sz="1400" kern="1200" baseline="0" dirty="0" smtClean="0">
                <a:solidFill>
                  <a:schemeClr val="tx1"/>
                </a:solidFill>
                <a:effectLst/>
                <a:latin typeface="+mn-lt"/>
                <a:ea typeface="+mn-ea"/>
                <a:cs typeface="+mn-cs"/>
              </a:rPr>
              <a:t>Real time intelligence – Discuss graph database and Emerging Threats</a:t>
            </a:r>
          </a:p>
          <a:p>
            <a:pPr marL="0" indent="0">
              <a:buFont typeface="+mj-lt"/>
              <a:buNone/>
            </a:pPr>
            <a:endParaRPr lang="en-US" sz="1400" kern="1200" baseline="0" dirty="0" smtClean="0">
              <a:solidFill>
                <a:schemeClr val="tx1"/>
              </a:solidFill>
              <a:effectLst/>
              <a:latin typeface="+mn-lt"/>
              <a:ea typeface="+mn-ea"/>
              <a:cs typeface="+mn-cs"/>
            </a:endParaRPr>
          </a:p>
          <a:p>
            <a:pPr marL="0" indent="0">
              <a:buFont typeface="+mj-lt"/>
              <a:buNone/>
            </a:pPr>
            <a:r>
              <a:rPr lang="en-US" sz="1400" kern="1200" baseline="0" dirty="0" smtClean="0">
                <a:solidFill>
                  <a:schemeClr val="tx1"/>
                </a:solidFill>
                <a:effectLst/>
                <a:latin typeface="+mn-lt"/>
                <a:ea typeface="+mn-ea"/>
                <a:cs typeface="+mn-cs"/>
              </a:rPr>
              <a:t>Protect anywhere – On and off network, on any device (PC, mobile)</a:t>
            </a:r>
          </a:p>
        </p:txBody>
      </p:sp>
      <p:sp>
        <p:nvSpPr>
          <p:cNvPr id="4" name="Slide Number Placeholder 3"/>
          <p:cNvSpPr>
            <a:spLocks noGrp="1"/>
          </p:cNvSpPr>
          <p:nvPr>
            <p:ph type="sldNum" sz="quarter" idx="10"/>
          </p:nvPr>
        </p:nvSpPr>
        <p:spPr/>
        <p:txBody>
          <a:bodyPr/>
          <a:lstStyle/>
          <a:p>
            <a:fld id="{FAC02F30-A820-4C44-9475-11A7CFD9B01C}"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5894012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mj-lt"/>
              <a:buAutoNum type="arabicPeriod"/>
            </a:pPr>
            <a:r>
              <a:rPr lang="en-US" sz="1400" kern="1200" baseline="0" dirty="0" smtClean="0">
                <a:solidFill>
                  <a:schemeClr val="tx1"/>
                </a:solidFill>
                <a:effectLst/>
                <a:latin typeface="+mn-lt"/>
                <a:ea typeface="+mn-ea"/>
                <a:cs typeface="+mn-cs"/>
              </a:rPr>
              <a:t>Email arrives containing the attachment, which is then sent to the Proofpoint Protection Server (PPS). PPS can be deployed as a </a:t>
            </a:r>
            <a:r>
              <a:rPr lang="en-US" sz="1400" kern="1200" baseline="0" dirty="0" err="1" smtClean="0">
                <a:solidFill>
                  <a:schemeClr val="tx1"/>
                </a:solidFill>
                <a:effectLst/>
                <a:latin typeface="+mn-lt"/>
                <a:ea typeface="+mn-ea"/>
                <a:cs typeface="+mn-cs"/>
              </a:rPr>
              <a:t>on-premise</a:t>
            </a:r>
            <a:r>
              <a:rPr lang="en-US" sz="1400" kern="1200" baseline="0" dirty="0" smtClean="0">
                <a:solidFill>
                  <a:schemeClr val="tx1"/>
                </a:solidFill>
                <a:effectLst/>
                <a:latin typeface="+mn-lt"/>
                <a:ea typeface="+mn-ea"/>
                <a:cs typeface="+mn-cs"/>
              </a:rPr>
              <a:t> appliance, virtual appliance or in the cloud.</a:t>
            </a:r>
          </a:p>
          <a:p>
            <a:pPr marL="342900" indent="-342900">
              <a:buFont typeface="+mj-lt"/>
              <a:buAutoNum type="arabicPeriod"/>
            </a:pPr>
            <a:r>
              <a:rPr lang="en-US" sz="1400" kern="1200" baseline="0" dirty="0" smtClean="0">
                <a:solidFill>
                  <a:schemeClr val="tx1"/>
                </a:solidFill>
                <a:effectLst/>
                <a:latin typeface="+mn-lt"/>
                <a:ea typeface="+mn-ea"/>
                <a:cs typeface="+mn-cs"/>
              </a:rPr>
              <a:t>PPS contains optional modules, in this case it would be the Attachment Defense Module.</a:t>
            </a:r>
          </a:p>
          <a:p>
            <a:pPr marL="342900" indent="-342900">
              <a:buFont typeface="+mj-lt"/>
              <a:buAutoNum type="arabicPeriod"/>
            </a:pPr>
            <a:r>
              <a:rPr lang="en-US" sz="1400" kern="1200" baseline="0" dirty="0" smtClean="0">
                <a:solidFill>
                  <a:schemeClr val="tx1"/>
                </a:solidFill>
                <a:effectLst/>
                <a:latin typeface="+mn-lt"/>
                <a:ea typeface="+mn-ea"/>
                <a:cs typeface="+mn-cs"/>
              </a:rPr>
              <a:t>The Attachment Defense Module would send a copy of the file to the Proofpoint Cloud to check its reputation, meaning whether we have seen the file hash before. A verdict would be returned as “threat”, “clean” or “unknown”.</a:t>
            </a:r>
          </a:p>
          <a:p>
            <a:pPr marL="342900" indent="-342900">
              <a:buFont typeface="+mj-lt"/>
              <a:buAutoNum type="arabicPeriod"/>
            </a:pPr>
            <a:r>
              <a:rPr lang="en-US" sz="1400" kern="1200" baseline="0" dirty="0" smtClean="0">
                <a:solidFill>
                  <a:schemeClr val="tx1"/>
                </a:solidFill>
                <a:effectLst/>
                <a:latin typeface="+mn-lt"/>
                <a:ea typeface="+mn-ea"/>
                <a:cs typeface="+mn-cs"/>
              </a:rPr>
              <a:t>If the response is “unknown”, the file is preemptively sent to the sandbox which uses dynamic and static analysis techniques to identify malware, abnormal behavior and suspicious code.</a:t>
            </a:r>
          </a:p>
          <a:p>
            <a:pPr marL="342900" indent="-342900">
              <a:buFont typeface="+mj-lt"/>
              <a:buAutoNum type="arabicPeriod"/>
            </a:pPr>
            <a:r>
              <a:rPr lang="en-US" sz="1400" kern="1200" baseline="0" dirty="0" smtClean="0">
                <a:solidFill>
                  <a:schemeClr val="tx1"/>
                </a:solidFill>
                <a:effectLst/>
                <a:latin typeface="+mn-lt"/>
                <a:ea typeface="+mn-ea"/>
                <a:cs typeface="+mn-cs"/>
              </a:rPr>
              <a:t>If the response is “clean” then the file can be downloaded, as expected. If the response is “threat” then the file is blocked from download and quarantined.</a:t>
            </a:r>
          </a:p>
          <a:p>
            <a:pPr marL="342900" indent="-342900">
              <a:buFont typeface="+mj-lt"/>
              <a:buAutoNum type="arabicPeriod"/>
            </a:pPr>
            <a:endParaRPr lang="en-US" sz="1400" kern="1200" baseline="0" dirty="0" smtClean="0">
              <a:solidFill>
                <a:schemeClr val="tx1"/>
              </a:solidFill>
              <a:effectLst/>
              <a:latin typeface="+mn-lt"/>
              <a:ea typeface="+mn-ea"/>
              <a:cs typeface="+mn-cs"/>
            </a:endParaRPr>
          </a:p>
          <a:p>
            <a:pPr marL="0" indent="0">
              <a:buFont typeface="+mj-lt"/>
              <a:buNone/>
            </a:pPr>
            <a:r>
              <a:rPr lang="en-US" sz="1400" kern="1200" baseline="0" dirty="0" smtClean="0">
                <a:solidFill>
                  <a:schemeClr val="tx1"/>
                </a:solidFill>
                <a:effectLst/>
                <a:latin typeface="+mn-lt"/>
                <a:ea typeface="+mn-ea"/>
                <a:cs typeface="+mn-cs"/>
              </a:rPr>
              <a:t>End-to-end insight gives administrators a view across the entire attack chain, so you can still see after the asset has been checked and clicked. So if an asset has been delivered an clicked (which can happen for a number of reasons: audit mode or delivered before sandbox successfully completed analysis), TAP still tracks that so that administrators can see the IPs or users to further investigate. This forensic information is visible on the TAP dashboard or can be fed into Threat Response.</a:t>
            </a:r>
          </a:p>
          <a:p>
            <a:pPr marL="0" indent="0">
              <a:buFont typeface="+mj-lt"/>
              <a:buNone/>
            </a:pPr>
            <a:endParaRPr lang="en-US" sz="1400" kern="1200" baseline="0" dirty="0" smtClean="0">
              <a:solidFill>
                <a:schemeClr val="tx1"/>
              </a:solidFill>
              <a:effectLst/>
              <a:latin typeface="+mn-lt"/>
              <a:ea typeface="+mn-ea"/>
              <a:cs typeface="+mn-cs"/>
            </a:endParaRPr>
          </a:p>
          <a:p>
            <a:pPr marL="0" indent="0">
              <a:buFont typeface="+mj-lt"/>
              <a:buNone/>
            </a:pPr>
            <a:r>
              <a:rPr lang="en-US" sz="1400" kern="1200" baseline="0" dirty="0" smtClean="0">
                <a:solidFill>
                  <a:schemeClr val="tx1"/>
                </a:solidFill>
                <a:effectLst/>
                <a:latin typeface="+mn-lt"/>
                <a:ea typeface="+mn-ea"/>
                <a:cs typeface="+mn-cs"/>
              </a:rPr>
              <a:t>Real time intelligence – Discuss graph database and Emerging Threats</a:t>
            </a:r>
          </a:p>
          <a:p>
            <a:pPr marL="0" indent="0">
              <a:buFont typeface="+mj-lt"/>
              <a:buNone/>
            </a:pPr>
            <a:endParaRPr lang="en-US" sz="1400" kern="1200" baseline="0" dirty="0" smtClean="0">
              <a:solidFill>
                <a:schemeClr val="tx1"/>
              </a:solidFill>
              <a:effectLst/>
              <a:latin typeface="+mn-lt"/>
              <a:ea typeface="+mn-ea"/>
              <a:cs typeface="+mn-cs"/>
            </a:endParaRPr>
          </a:p>
          <a:p>
            <a:pPr marL="0" indent="0">
              <a:buFont typeface="+mj-lt"/>
              <a:buNone/>
            </a:pPr>
            <a:r>
              <a:rPr lang="en-US" sz="1400" kern="1200" baseline="0" dirty="0" smtClean="0">
                <a:solidFill>
                  <a:schemeClr val="tx1"/>
                </a:solidFill>
                <a:effectLst/>
                <a:latin typeface="+mn-lt"/>
                <a:ea typeface="+mn-ea"/>
                <a:cs typeface="+mn-cs"/>
              </a:rPr>
              <a:t>Protect anywhere – On and off network, on any device (PC, mobile)</a:t>
            </a:r>
          </a:p>
        </p:txBody>
      </p:sp>
      <p:sp>
        <p:nvSpPr>
          <p:cNvPr id="4" name="Slide Number Placeholder 3"/>
          <p:cNvSpPr>
            <a:spLocks noGrp="1"/>
          </p:cNvSpPr>
          <p:nvPr>
            <p:ph type="sldNum" sz="quarter" idx="10"/>
          </p:nvPr>
        </p:nvSpPr>
        <p:spPr/>
        <p:txBody>
          <a:bodyPr/>
          <a:lstStyle/>
          <a:p>
            <a:fld id="{FAC02F30-A820-4C44-9475-11A7CFD9B01C}"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2544052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8.3.  Rolled</a:t>
            </a:r>
            <a:r>
              <a:rPr lang="en-US" baseline="0" dirty="0" smtClean="0"/>
              <a:t> out policies in our email firewall.  To reiterate, this could have been done 2-3 years ago, you could have built these rules.  When we saw this threat growing, to make it easy as possible so you don’t have to figure out how to build these rules.  Built predefined rules.  You can check the box, enter in your domain, pick what you want to do for that action.</a:t>
            </a:r>
          </a:p>
          <a:p>
            <a:endParaRPr lang="en-US" baseline="0" dirty="0" smtClean="0"/>
          </a:p>
          <a:p>
            <a:r>
              <a:rPr lang="en-US" baseline="0" dirty="0" smtClean="0"/>
              <a:t>Here, we have 2 examples of what that action that might be:</a:t>
            </a:r>
          </a:p>
          <a:p>
            <a:r>
              <a:rPr lang="en-US" baseline="0" dirty="0" smtClean="0"/>
              <a:t>If you see an email come from one of my domain, but from an external email, then, what do you want it to do?  &gt;&gt; put it into quarantine, remove this imposter email.</a:t>
            </a:r>
          </a:p>
          <a:p>
            <a:r>
              <a:rPr lang="en-US" baseline="0" dirty="0" smtClean="0"/>
              <a:t>2</a:t>
            </a:r>
            <a:r>
              <a:rPr lang="en-US" baseline="30000" dirty="0" smtClean="0"/>
              <a:t>nd</a:t>
            </a:r>
            <a:r>
              <a:rPr lang="en-US" baseline="0" dirty="0" smtClean="0"/>
              <a:t> piece:  not around stopping email from coming through (depends on the stance you want to take).  Internal domain, external IP address, can flag the email as external (ties in with end user training), but if subject line has external in it with green text, then it should be suspicious.</a:t>
            </a:r>
          </a:p>
          <a:p>
            <a:endParaRPr lang="en-US" baseline="0" dirty="0" smtClean="0"/>
          </a:p>
          <a:p>
            <a:r>
              <a:rPr lang="en-US" baseline="0" dirty="0" smtClean="0"/>
              <a:t>That quarantine, in terms of separating out email, we classify different emails into different quarantines, one of those </a:t>
            </a:r>
            <a:r>
              <a:rPr lang="en-US" baseline="0" dirty="0" err="1" smtClean="0"/>
              <a:t>quaratines</a:t>
            </a:r>
            <a:r>
              <a:rPr lang="en-US" baseline="0" dirty="0" smtClean="0"/>
              <a:t> is imposter.</a:t>
            </a:r>
          </a:p>
          <a:p>
            <a:endParaRPr lang="en-US" dirty="0" smtClean="0"/>
          </a:p>
          <a:p>
            <a:r>
              <a:rPr lang="en-US" dirty="0" smtClean="0"/>
              <a:t>So when </a:t>
            </a:r>
          </a:p>
          <a:p>
            <a:r>
              <a:rPr lang="en-US" dirty="0" smtClean="0"/>
              <a:t>Quarantine, in terms of separating out email, we classify </a:t>
            </a:r>
          </a:p>
          <a:p>
            <a:endParaRPr lang="en-US" dirty="0" smtClean="0"/>
          </a:p>
          <a:p>
            <a:endParaRPr lang="en-US" dirty="0" smtClean="0"/>
          </a:p>
          <a:p>
            <a:r>
              <a:rPr lang="en-US" dirty="0" smtClean="0"/>
              <a:t>Proofpoint</a:t>
            </a:r>
            <a:r>
              <a:rPr lang="en-US" baseline="0" dirty="0" smtClean="0"/>
              <a:t> Email Security, combining Email Protection and Targeted Attack Protection combines both sides of protection including both accurate malware detection for both URLs and attachments and the ability to identify and block malware-free incursions such as credential phishing and impostor email.</a:t>
            </a:r>
          </a:p>
          <a:p>
            <a:endParaRPr lang="en-US" baseline="0" dirty="0" smtClean="0"/>
          </a:p>
          <a:p>
            <a:r>
              <a:rPr lang="en-US" baseline="0" dirty="0" smtClean="0"/>
              <a:t>Canned rules help administrators quickly build policy to identify and quarantine impostor emails, or tag those suspect emails to allow end users to more easily identify the threats.</a:t>
            </a:r>
          </a:p>
          <a:p>
            <a:endParaRPr lang="en-US" baseline="0" dirty="0" smtClean="0"/>
          </a:p>
          <a:p>
            <a:r>
              <a:rPr lang="en-US" baseline="0" dirty="0" smtClean="0"/>
              <a:t>Impostor email detection is an area of focused development by Proofpoint to continue to protect our customers from emerging threats.</a:t>
            </a:r>
            <a:endParaRPr lang="en-US" dirty="0"/>
          </a:p>
        </p:txBody>
      </p:sp>
      <p:sp>
        <p:nvSpPr>
          <p:cNvPr id="4" name="Slide Number Placeholder 3"/>
          <p:cNvSpPr>
            <a:spLocks noGrp="1"/>
          </p:cNvSpPr>
          <p:nvPr>
            <p:ph type="sldNum" sz="quarter" idx="10"/>
          </p:nvPr>
        </p:nvSpPr>
        <p:spPr/>
        <p:txBody>
          <a:bodyPr/>
          <a:lstStyle/>
          <a:p>
            <a:fld id="{D59A9C48-9C43-4575-B3B5-229339E3F1A4}" type="slidenum">
              <a:rPr lang="en-US" smtClean="0"/>
              <a:t>31</a:t>
            </a:fld>
            <a:endParaRPr lang="en-US"/>
          </a:p>
        </p:txBody>
      </p:sp>
    </p:spTree>
    <p:extLst>
      <p:ext uri="{BB962C8B-B14F-4D97-AF65-F5344CB8AC3E}">
        <p14:creationId xmlns:p14="http://schemas.microsoft.com/office/powerpoint/2010/main" val="38869019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8587" indent="-178587">
              <a:buFontTx/>
              <a:buChar char="-"/>
            </a:pPr>
            <a:endParaRPr lang="en-US" dirty="0" smtClean="0"/>
          </a:p>
        </p:txBody>
      </p:sp>
      <p:sp>
        <p:nvSpPr>
          <p:cNvPr id="4" name="Slide Number Placeholder 3"/>
          <p:cNvSpPr>
            <a:spLocks noGrp="1"/>
          </p:cNvSpPr>
          <p:nvPr>
            <p:ph type="sldNum" sz="quarter" idx="10"/>
          </p:nvPr>
        </p:nvSpPr>
        <p:spPr/>
        <p:txBody>
          <a:bodyPr/>
          <a:lstStyle/>
          <a:p>
            <a:pPr>
              <a:defRPr/>
            </a:pPr>
            <a:fld id="{CA47B760-B84E-4D42-8DFE-2668C7E3FE04}" type="slidenum">
              <a:rPr lang="en-US" altLang="en-US" smtClean="0"/>
              <a:pPr>
                <a:defRPr/>
              </a:pPr>
              <a:t>32</a:t>
            </a:fld>
            <a:endParaRPr lang="en-US" altLang="en-US"/>
          </a:p>
        </p:txBody>
      </p:sp>
    </p:spTree>
    <p:extLst>
      <p:ext uri="{BB962C8B-B14F-4D97-AF65-F5344CB8AC3E}">
        <p14:creationId xmlns:p14="http://schemas.microsoft.com/office/powerpoint/2010/main" val="3331501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Rule Settings</a:t>
            </a:r>
          </a:p>
          <a:p>
            <a:endParaRPr lang="en-US" dirty="0" smtClean="0"/>
          </a:p>
          <a:p>
            <a:r>
              <a:rPr lang="en-US" dirty="0" smtClean="0"/>
              <a:t>Rules can be edited using the attributes</a:t>
            </a:r>
            <a:r>
              <a:rPr lang="en-US" baseline="0" dirty="0" smtClean="0"/>
              <a:t> and template variables shown.</a:t>
            </a:r>
            <a:endParaRPr lang="en-US" dirty="0"/>
          </a:p>
        </p:txBody>
      </p:sp>
      <p:sp>
        <p:nvSpPr>
          <p:cNvPr id="4" name="Slide Number Placeholder 3"/>
          <p:cNvSpPr>
            <a:spLocks noGrp="1"/>
          </p:cNvSpPr>
          <p:nvPr>
            <p:ph type="sldNum" sz="quarter" idx="10"/>
          </p:nvPr>
        </p:nvSpPr>
        <p:spPr/>
        <p:txBody>
          <a:bodyPr/>
          <a:lstStyle/>
          <a:p>
            <a:fld id="{966CEB46-FA7C-4963-803D-90C54AA63A0B}" type="slidenum">
              <a:rPr lang="en-US" smtClean="0"/>
              <a:t>33</a:t>
            </a:fld>
            <a:endParaRPr lang="en-US"/>
          </a:p>
        </p:txBody>
      </p:sp>
    </p:spTree>
    <p:extLst>
      <p:ext uri="{BB962C8B-B14F-4D97-AF65-F5344CB8AC3E}">
        <p14:creationId xmlns:p14="http://schemas.microsoft.com/office/powerpoint/2010/main" val="23278171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119884">
              <a:defRPr/>
            </a:pPr>
            <a:r>
              <a:rPr lang="en-US" sz="1400" dirty="0"/>
              <a:t>To augment the pre-defined policies, Proofpoint is focusing on developing a new classifier (in addition to spam, adult, bulk, phish and malware) in order to provide greater visibility and control into impostor email. </a:t>
            </a:r>
          </a:p>
          <a:p>
            <a:pPr defTabSz="1119884">
              <a:defRPr/>
            </a:pPr>
            <a:endParaRPr lang="en-US" sz="1400" dirty="0"/>
          </a:p>
          <a:p>
            <a:pPr defTabSz="1119884">
              <a:defRPr/>
            </a:pPr>
            <a:r>
              <a:rPr lang="en-US" sz="1400" dirty="0"/>
              <a:t>In order to do this, email is analyzed across many different facets including the sender/recipient details, domain reputation and also algorithmic analysis of content; a composite score, or Impostor score is given to the mail. Administrators can then define policies based on the impostor score.</a:t>
            </a:r>
          </a:p>
          <a:p>
            <a:pPr defTabSz="1119884">
              <a:defRPr/>
            </a:pPr>
            <a:endParaRPr lang="en-US" sz="1400" dirty="0"/>
          </a:p>
          <a:p>
            <a:pPr defTabSz="1119884">
              <a:defRPr/>
            </a:pPr>
            <a:endParaRPr lang="en-US" sz="1400" dirty="0"/>
          </a:p>
        </p:txBody>
      </p:sp>
      <p:sp>
        <p:nvSpPr>
          <p:cNvPr id="4" name="Slide Number Placeholder 3"/>
          <p:cNvSpPr>
            <a:spLocks noGrp="1"/>
          </p:cNvSpPr>
          <p:nvPr>
            <p:ph type="sldNum" sz="quarter" idx="10"/>
          </p:nvPr>
        </p:nvSpPr>
        <p:spPr/>
        <p:txBody>
          <a:bodyPr/>
          <a:lstStyle/>
          <a:p>
            <a:fld id="{FAC02F30-A820-4C44-9475-11A7CFD9B01C}" type="slidenum">
              <a:rPr lang="en-US" smtClean="0"/>
              <a:t>34</a:t>
            </a:fld>
            <a:endParaRPr lang="en-US"/>
          </a:p>
        </p:txBody>
      </p:sp>
    </p:spTree>
    <p:extLst>
      <p:ext uri="{BB962C8B-B14F-4D97-AF65-F5344CB8AC3E}">
        <p14:creationId xmlns:p14="http://schemas.microsoft.com/office/powerpoint/2010/main" val="20729307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not enough to block threats.  Particularly in our conversations with CIOs and CSOs when it comes to Office 365, they are looking for greater visibility into the threats in their environment, as well as how they will respond to threats.</a:t>
            </a:r>
          </a:p>
          <a:p>
            <a:endParaRPr lang="en-US" dirty="0"/>
          </a:p>
          <a:p>
            <a:r>
              <a:rPr lang="en-US" dirty="0"/>
              <a:t>You can’t respond to what you can’t see, and our end-to-end insights… </a:t>
            </a:r>
          </a:p>
          <a:p>
            <a:r>
              <a:rPr lang="en-US" dirty="0"/>
              <a:t>This provides the context to help have the board level </a:t>
            </a:r>
            <a:r>
              <a:rPr lang="en-US" dirty="0" err="1"/>
              <a:t>coversations</a:t>
            </a:r>
            <a:r>
              <a:rPr lang="en-US" dirty="0"/>
              <a:t>.</a:t>
            </a:r>
          </a:p>
          <a:p>
            <a:endParaRPr lang="en-US" dirty="0"/>
          </a:p>
          <a:p>
            <a:r>
              <a:rPr lang="en-US" dirty="0"/>
              <a:t>Security expertise is a shortage.  The researchers at the threat operations center are assessing the threat landscape….</a:t>
            </a:r>
          </a:p>
          <a:p>
            <a:endParaRPr lang="en-US" dirty="0"/>
          </a:p>
          <a:p>
            <a:r>
              <a:rPr lang="en-US" dirty="0"/>
              <a:t>Integration into SIEM.</a:t>
            </a:r>
          </a:p>
          <a:p>
            <a:endParaRPr lang="en-US" dirty="0"/>
          </a:p>
          <a:p>
            <a:r>
              <a:rPr lang="en-US" dirty="0"/>
              <a:t>Respond to indicators of compromise</a:t>
            </a:r>
          </a:p>
          <a:p>
            <a:pPr marL="174982" indent="-174982">
              <a:buFont typeface="Arial" panose="020B0604020202020204" pitchFamily="34" charset="0"/>
              <a:buChar char="•"/>
            </a:pPr>
            <a:r>
              <a:rPr lang="en-US" dirty="0"/>
              <a:t>Gain visibility and insights</a:t>
            </a:r>
            <a:endParaRPr lang="en-US" sz="1400" dirty="0"/>
          </a:p>
          <a:p>
            <a:pPr marL="174982" indent="-174982">
              <a:buFont typeface="Arial" panose="020B0604020202020204" pitchFamily="34" charset="0"/>
              <a:buChar char="•"/>
            </a:pPr>
            <a:r>
              <a:rPr lang="en-US" dirty="0"/>
              <a:t>Leverage Threat Operations Center expertise</a:t>
            </a:r>
            <a:endParaRPr lang="en-US" sz="1400" dirty="0"/>
          </a:p>
          <a:p>
            <a:pPr marL="174982" indent="-174982">
              <a:buFont typeface="Arial" panose="020B0604020202020204" pitchFamily="34" charset="0"/>
              <a:buChar char="•"/>
            </a:pPr>
            <a:r>
              <a:rPr lang="en-US" dirty="0"/>
              <a:t>Auto-purge</a:t>
            </a:r>
            <a:endParaRPr lang="en-US" sz="1400" dirty="0"/>
          </a:p>
          <a:p>
            <a:pPr marL="174982" indent="-174982">
              <a:buFont typeface="Arial" panose="020B0604020202020204" pitchFamily="34" charset="0"/>
              <a:buChar char="•"/>
            </a:pPr>
            <a:r>
              <a:rPr lang="en-US" dirty="0"/>
              <a:t>SIEM, URL and Network enforcement integration</a:t>
            </a:r>
            <a:endParaRPr lang="en-US" sz="1400" dirty="0"/>
          </a:p>
          <a:p>
            <a:pPr marL="174982" indent="-174982">
              <a:buFont typeface="Arial" panose="020B0604020202020204" pitchFamily="34" charset="0"/>
              <a:buChar char="•"/>
            </a:pPr>
            <a:r>
              <a:rPr lang="en-US" dirty="0"/>
              <a:t>Automated forensics collection – cuts time to response/remediation</a:t>
            </a:r>
            <a:endParaRPr lang="en-US" sz="1400"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91561962-38C6-4C0E-8F54-B083EF180544}" type="slidenum">
              <a:rPr lang="en-US" smtClean="0"/>
              <a:t>36</a:t>
            </a:fld>
            <a:endParaRPr lang="en-US"/>
          </a:p>
        </p:txBody>
      </p:sp>
    </p:spTree>
    <p:extLst>
      <p:ext uri="{BB962C8B-B14F-4D97-AF65-F5344CB8AC3E}">
        <p14:creationId xmlns:p14="http://schemas.microsoft.com/office/powerpoint/2010/main" val="7188355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3" name="Picture 2" descr="16-9-title-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itle 1"/>
          <p:cNvSpPr>
            <a:spLocks noGrp="1"/>
          </p:cNvSpPr>
          <p:nvPr>
            <p:ph type="ctrTitle" hasCustomPrompt="1"/>
          </p:nvPr>
        </p:nvSpPr>
        <p:spPr>
          <a:xfrm>
            <a:off x="533400" y="1371600"/>
            <a:ext cx="7543800" cy="2286000"/>
          </a:xfrm>
          <a:prstGeom prst="rect">
            <a:avLst/>
          </a:prstGeom>
        </p:spPr>
        <p:txBody>
          <a:bodyPr anchor="t" anchorCtr="0">
            <a:noAutofit/>
          </a:bodyPr>
          <a:lstStyle>
            <a:lvl1pPr algn="l">
              <a:defRPr sz="6500" b="1" i="0" cap="all" spc="-300" baseline="0">
                <a:solidFill>
                  <a:srgbClr val="51788F"/>
                </a:solidFill>
                <a:latin typeface="Arial" charset="0"/>
                <a:ea typeface="Arial" charset="0"/>
                <a:cs typeface="Arial" charset="0"/>
              </a:defRPr>
            </a:lvl1pPr>
          </a:lstStyle>
          <a:p>
            <a:r>
              <a:rPr lang="en-US" dirty="0" smtClean="0"/>
              <a:t>Insert Presentation Title Here</a:t>
            </a:r>
            <a:endParaRPr lang="en-US" dirty="0"/>
          </a:p>
        </p:txBody>
      </p:sp>
      <p:sp>
        <p:nvSpPr>
          <p:cNvPr id="11" name="Subtitle 2"/>
          <p:cNvSpPr>
            <a:spLocks noGrp="1"/>
          </p:cNvSpPr>
          <p:nvPr>
            <p:ph type="subTitle" idx="1" hasCustomPrompt="1"/>
          </p:nvPr>
        </p:nvSpPr>
        <p:spPr>
          <a:xfrm>
            <a:off x="585216" y="4572000"/>
            <a:ext cx="9092184" cy="457200"/>
          </a:xfrm>
          <a:prstGeom prst="rect">
            <a:avLst/>
          </a:prstGeom>
        </p:spPr>
        <p:txBody>
          <a:bodyPr anchor="ctr" anchorCtr="0">
            <a:noAutofit/>
          </a:bodyPr>
          <a:lstStyle>
            <a:lvl1pPr marL="0" indent="0" algn="l">
              <a:buNone/>
              <a:defRPr sz="2000" b="1" i="0">
                <a:solidFill>
                  <a:schemeClr val="accent3"/>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z="1800" b="1" i="0" kern="1200" dirty="0" smtClean="0">
                <a:solidFill>
                  <a:srgbClr val="F37735"/>
                </a:solidFill>
                <a:latin typeface="Arial" charset="0"/>
                <a:ea typeface="Arial" charset="0"/>
                <a:cs typeface="Arial" charset="0"/>
              </a:rPr>
              <a:t>Presenter Info</a:t>
            </a:r>
            <a:endParaRPr lang="en-US" dirty="0"/>
          </a:p>
        </p:txBody>
      </p:sp>
      <p:pic>
        <p:nvPicPr>
          <p:cNvPr id="12" name="Picture 11" descr="proofpoint-rebrand-logo.png"/>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265176" y="236504"/>
            <a:ext cx="2461591" cy="602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0763342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43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pic>
        <p:nvPicPr>
          <p:cNvPr id="2" name="Picture 1" descr="16-9-title-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itle 1"/>
          <p:cNvSpPr>
            <a:spLocks noGrp="1"/>
          </p:cNvSpPr>
          <p:nvPr>
            <p:ph type="ctrTitle" hasCustomPrompt="1"/>
          </p:nvPr>
        </p:nvSpPr>
        <p:spPr>
          <a:xfrm>
            <a:off x="533400" y="1371600"/>
            <a:ext cx="8686800" cy="2819400"/>
          </a:xfrm>
          <a:prstGeom prst="rect">
            <a:avLst/>
          </a:prstGeom>
        </p:spPr>
        <p:txBody>
          <a:bodyPr anchor="t" anchorCtr="0">
            <a:noAutofit/>
          </a:bodyPr>
          <a:lstStyle>
            <a:lvl1pPr algn="l">
              <a:defRPr sz="6800" b="1" i="0" cap="all" spc="-300" baseline="0">
                <a:solidFill>
                  <a:srgbClr val="51788F"/>
                </a:solidFill>
                <a:latin typeface="Arial"/>
                <a:ea typeface="Arial" charset="0"/>
                <a:cs typeface="Arial"/>
              </a:defRPr>
            </a:lvl1pPr>
          </a:lstStyle>
          <a:p>
            <a:r>
              <a:rPr lang="en-US" dirty="0" smtClean="0"/>
              <a:t>Insert Presentation Title Here</a:t>
            </a:r>
            <a:endParaRPr lang="en-US" dirty="0"/>
          </a:p>
        </p:txBody>
      </p:sp>
      <p:sp>
        <p:nvSpPr>
          <p:cNvPr id="11" name="Subtitle 2"/>
          <p:cNvSpPr>
            <a:spLocks noGrp="1"/>
          </p:cNvSpPr>
          <p:nvPr>
            <p:ph type="subTitle" idx="1" hasCustomPrompt="1"/>
          </p:nvPr>
        </p:nvSpPr>
        <p:spPr>
          <a:xfrm>
            <a:off x="585216" y="4572000"/>
            <a:ext cx="9092184" cy="457200"/>
          </a:xfrm>
          <a:prstGeom prst="rect">
            <a:avLst/>
          </a:prstGeom>
        </p:spPr>
        <p:txBody>
          <a:bodyPr anchor="ctr" anchorCtr="0">
            <a:noAutofit/>
          </a:bodyPr>
          <a:lstStyle>
            <a:lvl1pPr marL="0" indent="0" algn="l">
              <a:buNone/>
              <a:defRPr sz="2000" b="1" i="0">
                <a:solidFill>
                  <a:schemeClr val="accent3"/>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z="1800" b="1" i="0" kern="1200" dirty="0" smtClean="0">
                <a:solidFill>
                  <a:srgbClr val="F37735"/>
                </a:solidFill>
                <a:latin typeface="Arial" charset="0"/>
                <a:ea typeface="Arial" charset="0"/>
                <a:cs typeface="Arial" charset="0"/>
              </a:rPr>
              <a:t>Presenter Info</a:t>
            </a:r>
            <a:endParaRPr lang="en-US" dirty="0"/>
          </a:p>
        </p:txBody>
      </p:sp>
      <p:pic>
        <p:nvPicPr>
          <p:cNvPr id="12" name="Picture 11" descr="proofpoint-rebrand-logo.png"/>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265176" y="236504"/>
            <a:ext cx="2461591" cy="602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122512663"/>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43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4"/>
            <a:ext cx="12192000" cy="6859714"/>
          </a:xfrm>
          <a:prstGeom prst="rect">
            <a:avLst/>
          </a:prstGeom>
        </p:spPr>
      </p:pic>
      <p:sp>
        <p:nvSpPr>
          <p:cNvPr id="8" name="Title 1"/>
          <p:cNvSpPr>
            <a:spLocks noGrp="1"/>
          </p:cNvSpPr>
          <p:nvPr>
            <p:ph type="title" hasCustomPrompt="1"/>
          </p:nvPr>
        </p:nvSpPr>
        <p:spPr>
          <a:xfrm>
            <a:off x="571500" y="638020"/>
            <a:ext cx="10553700" cy="2970418"/>
          </a:xfrm>
          <a:prstGeom prst="rect">
            <a:avLst/>
          </a:prstGeom>
        </p:spPr>
        <p:txBody>
          <a:bodyPr anchor="b">
            <a:normAutofit/>
          </a:bodyPr>
          <a:lstStyle>
            <a:lvl1pPr>
              <a:defRPr sz="7000" b="1" i="0" spc="-300">
                <a:solidFill>
                  <a:srgbClr val="63B0E8"/>
                </a:solidFill>
                <a:latin typeface="Arial"/>
                <a:ea typeface="Arial" charset="0"/>
                <a:cs typeface="Arial"/>
              </a:defRPr>
            </a:lvl1pPr>
          </a:lstStyle>
          <a:p>
            <a:r>
              <a:rPr lang="en-US" dirty="0" smtClean="0"/>
              <a:t>DIVIDER SLIDE TITLE</a:t>
            </a:r>
            <a:endParaRPr lang="en-US" dirty="0"/>
          </a:p>
        </p:txBody>
      </p:sp>
      <p:sp>
        <p:nvSpPr>
          <p:cNvPr id="9" name="Text Placeholder 2"/>
          <p:cNvSpPr>
            <a:spLocks noGrp="1"/>
          </p:cNvSpPr>
          <p:nvPr>
            <p:ph type="body" idx="1" hasCustomPrompt="1"/>
          </p:nvPr>
        </p:nvSpPr>
        <p:spPr>
          <a:xfrm>
            <a:off x="571500" y="3429857"/>
            <a:ext cx="10500646" cy="1500187"/>
          </a:xfrm>
          <a:prstGeom prst="rect">
            <a:avLst/>
          </a:prstGeom>
        </p:spPr>
        <p:txBody>
          <a:bodyPr>
            <a:normAutofit/>
          </a:bodyPr>
          <a:lstStyle>
            <a:lvl1pPr marL="0" indent="0">
              <a:buNone/>
              <a:defRPr sz="3200" b="1" i="0" spc="-150">
                <a:solidFill>
                  <a:srgbClr val="51788F"/>
                </a:solidFill>
                <a:latin typeface="Arial" charset="0"/>
                <a:ea typeface="Arial" charset="0"/>
                <a:cs typeface="Arial"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SUBTITLE GOES HERE</a:t>
            </a:r>
          </a:p>
        </p:txBody>
      </p:sp>
    </p:spTree>
    <p:extLst>
      <p:ext uri="{BB962C8B-B14F-4D97-AF65-F5344CB8AC3E}">
        <p14:creationId xmlns:p14="http://schemas.microsoft.com/office/powerpoint/2010/main" val="62214004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6" name="Picture 5" descr="16-9-divider-bg-blue.jpg"/>
          <p:cNvPicPr>
            <a:picLocks noChangeAspect="1"/>
          </p:cNvPicPr>
          <p:nvPr userDrawn="1"/>
        </p:nvPicPr>
        <p:blipFill rotWithShape="1">
          <a:blip r:embed="rId2">
            <a:extLst>
              <a:ext uri="{28A0092B-C50C-407E-A947-70E740481C1C}">
                <a14:useLocalDpi xmlns:a14="http://schemas.microsoft.com/office/drawing/2010/main" val="0"/>
              </a:ext>
            </a:extLst>
          </a:blip>
          <a:srcRect r="1235" b="1235"/>
          <a:stretch/>
        </p:blipFill>
        <p:spPr>
          <a:xfrm>
            <a:off x="0" y="-1"/>
            <a:ext cx="12192000" cy="6858001"/>
          </a:xfrm>
          <a:prstGeom prst="rect">
            <a:avLst/>
          </a:prstGeom>
        </p:spPr>
      </p:pic>
      <p:sp>
        <p:nvSpPr>
          <p:cNvPr id="2" name="Title 1"/>
          <p:cNvSpPr>
            <a:spLocks noGrp="1"/>
          </p:cNvSpPr>
          <p:nvPr>
            <p:ph type="title" hasCustomPrompt="1"/>
          </p:nvPr>
        </p:nvSpPr>
        <p:spPr>
          <a:xfrm>
            <a:off x="571500" y="638020"/>
            <a:ext cx="10553700" cy="2970418"/>
          </a:xfrm>
          <a:prstGeom prst="rect">
            <a:avLst/>
          </a:prstGeom>
        </p:spPr>
        <p:txBody>
          <a:bodyPr anchor="b">
            <a:normAutofit/>
          </a:bodyPr>
          <a:lstStyle>
            <a:lvl1pPr>
              <a:defRPr sz="7000" b="1" i="0">
                <a:solidFill>
                  <a:schemeClr val="bg1"/>
                </a:solidFill>
                <a:latin typeface="Arial"/>
                <a:ea typeface="Arial" charset="0"/>
                <a:cs typeface="Arial"/>
              </a:defRPr>
            </a:lvl1pPr>
          </a:lstStyle>
          <a:p>
            <a:r>
              <a:rPr lang="en-US" dirty="0" smtClean="0"/>
              <a:t>DIVIDER SLIDE TITLE</a:t>
            </a:r>
            <a:endParaRPr lang="en-US" dirty="0"/>
          </a:p>
        </p:txBody>
      </p:sp>
      <p:sp>
        <p:nvSpPr>
          <p:cNvPr id="3" name="Text Placeholder 2"/>
          <p:cNvSpPr>
            <a:spLocks noGrp="1"/>
          </p:cNvSpPr>
          <p:nvPr>
            <p:ph type="body" idx="1" hasCustomPrompt="1"/>
          </p:nvPr>
        </p:nvSpPr>
        <p:spPr>
          <a:xfrm>
            <a:off x="571500" y="3429857"/>
            <a:ext cx="10500646" cy="1500187"/>
          </a:xfrm>
          <a:prstGeom prst="rect">
            <a:avLst/>
          </a:prstGeom>
        </p:spPr>
        <p:txBody>
          <a:bodyPr>
            <a:normAutofit/>
          </a:bodyPr>
          <a:lstStyle>
            <a:lvl1pPr marL="0" indent="0">
              <a:buNone/>
              <a:defRPr sz="3200" b="1" i="0" spc="-150">
                <a:solidFill>
                  <a:srgbClr val="51788F"/>
                </a:solidFill>
                <a:latin typeface="Arial" charset="0"/>
                <a:ea typeface="Arial" charset="0"/>
                <a:cs typeface="Arial"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SUBTITLE GOES HERE</a:t>
            </a:r>
          </a:p>
        </p:txBody>
      </p:sp>
    </p:spTree>
    <p:extLst>
      <p:ext uri="{BB962C8B-B14F-4D97-AF65-F5344CB8AC3E}">
        <p14:creationId xmlns:p14="http://schemas.microsoft.com/office/powerpoint/2010/main" val="12766445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3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Text Slide with Bullets, Arial 36pt.</a:t>
            </a:r>
            <a:endParaRPr lang="en-US" dirty="0"/>
          </a:p>
        </p:txBody>
      </p:sp>
      <p:sp>
        <p:nvSpPr>
          <p:cNvPr id="3" name="Content Placeholder 2"/>
          <p:cNvSpPr>
            <a:spLocks noGrp="1"/>
          </p:cNvSpPr>
          <p:nvPr>
            <p:ph idx="1" hasCustomPrompt="1"/>
          </p:nvPr>
        </p:nvSpPr>
        <p:spPr>
          <a:xfrm>
            <a:off x="609600" y="1376515"/>
            <a:ext cx="10972800" cy="4351338"/>
          </a:xfrm>
          <a:prstGeom prst="rect">
            <a:avLst/>
          </a:prstGeom>
        </p:spPr>
        <p:txBody>
          <a:bodyPr>
            <a:normAutofit/>
          </a:bodyPr>
          <a:lstStyle>
            <a:lvl1pPr>
              <a:defRPr sz="2000" b="0" i="0">
                <a:solidFill>
                  <a:srgbClr val="65656A"/>
                </a:solidFill>
                <a:latin typeface="Arial" charset="0"/>
                <a:ea typeface="Arial" charset="0"/>
                <a:cs typeface="Arial" charset="0"/>
              </a:defRPr>
            </a:lvl1pPr>
            <a:lvl2pPr marL="465138" indent="-227013">
              <a:tabLst/>
              <a:defRPr sz="1800" b="0" i="0">
                <a:solidFill>
                  <a:srgbClr val="65656A"/>
                </a:solidFill>
                <a:latin typeface="Arial" charset="0"/>
                <a:ea typeface="Arial" charset="0"/>
                <a:cs typeface="Arial" charset="0"/>
              </a:defRPr>
            </a:lvl2pPr>
            <a:lvl3pPr marL="693738" indent="-228600">
              <a:tabLst/>
              <a:defRPr sz="1600" b="0" i="0">
                <a:solidFill>
                  <a:srgbClr val="65656A"/>
                </a:solidFill>
                <a:latin typeface="Arial" charset="0"/>
                <a:ea typeface="Arial" charset="0"/>
                <a:cs typeface="Arial" charset="0"/>
              </a:defRPr>
            </a:lvl3pPr>
            <a:lvl4pPr marL="922338" indent="-228600">
              <a:tabLst/>
              <a:defRPr sz="1400"/>
            </a:lvl4pPr>
            <a:lvl5pPr marL="1150938" indent="-228600">
              <a:tabLst/>
              <a:defRPr sz="2000"/>
            </a:lvl5pPr>
          </a:lstStyle>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p:txBody>
      </p:sp>
    </p:spTree>
    <p:extLst>
      <p:ext uri="{BB962C8B-B14F-4D97-AF65-F5344CB8AC3E}">
        <p14:creationId xmlns:p14="http://schemas.microsoft.com/office/powerpoint/2010/main" val="3035273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274638"/>
            <a:ext cx="10896600" cy="868362"/>
          </a:xfrm>
        </p:spPr>
        <p:txBody>
          <a:bodyPr/>
          <a:lstStyle/>
          <a:p>
            <a:r>
              <a:rPr lang="en-US" dirty="0" smtClean="0"/>
              <a:t>Text Slide with Bullets, Arial 36pt.</a:t>
            </a:r>
            <a:endParaRPr lang="en-US" dirty="0"/>
          </a:p>
        </p:txBody>
      </p:sp>
      <p:sp>
        <p:nvSpPr>
          <p:cNvPr id="3" name="Content Placeholder 2"/>
          <p:cNvSpPr>
            <a:spLocks noGrp="1"/>
          </p:cNvSpPr>
          <p:nvPr>
            <p:ph sz="half" idx="1" hasCustomPrompt="1"/>
          </p:nvPr>
        </p:nvSpPr>
        <p:spPr>
          <a:xfrm>
            <a:off x="609600" y="1371600"/>
            <a:ext cx="5257800" cy="4351338"/>
          </a:xfrm>
          <a:prstGeom prst="rect">
            <a:avLst/>
          </a:prstGeom>
        </p:spPr>
        <p:txBody>
          <a:bodyPr>
            <a:normAutofit/>
          </a:bodyPr>
          <a:lstStyle>
            <a:lvl1pPr>
              <a:defRPr sz="2000" b="0" i="0">
                <a:solidFill>
                  <a:srgbClr val="65656A"/>
                </a:solidFill>
                <a:latin typeface="Arial" charset="0"/>
                <a:ea typeface="Arial" charset="0"/>
                <a:cs typeface="Arial" charset="0"/>
              </a:defRPr>
            </a:lvl1pPr>
            <a:lvl2pPr marL="465138" indent="-227013">
              <a:tabLst/>
              <a:defRPr sz="1800" b="0" i="0">
                <a:solidFill>
                  <a:srgbClr val="65656A"/>
                </a:solidFill>
                <a:latin typeface="Arial" charset="0"/>
                <a:ea typeface="Arial" charset="0"/>
                <a:cs typeface="Arial" charset="0"/>
              </a:defRPr>
            </a:lvl2pPr>
            <a:lvl3pPr marL="693738" indent="-228600">
              <a:tabLst/>
              <a:defRPr sz="1600" b="0" i="0">
                <a:solidFill>
                  <a:srgbClr val="65656A"/>
                </a:solidFill>
                <a:latin typeface="Arial" charset="0"/>
                <a:ea typeface="Arial" charset="0"/>
                <a:cs typeface="Arial" charset="0"/>
              </a:defRPr>
            </a:lvl3pPr>
          </a:lstStyle>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p:txBody>
      </p:sp>
      <p:sp>
        <p:nvSpPr>
          <p:cNvPr id="4" name="Content Placeholder 3"/>
          <p:cNvSpPr>
            <a:spLocks noGrp="1"/>
          </p:cNvSpPr>
          <p:nvPr>
            <p:ph sz="half" idx="2" hasCustomPrompt="1"/>
          </p:nvPr>
        </p:nvSpPr>
        <p:spPr>
          <a:xfrm>
            <a:off x="6248400" y="1371600"/>
            <a:ext cx="5257800" cy="4351338"/>
          </a:xfrm>
          <a:prstGeom prst="rect">
            <a:avLst/>
          </a:prstGeom>
        </p:spPr>
        <p:txBody>
          <a:bodyPr/>
          <a:lstStyle>
            <a:lvl1pPr>
              <a:defRPr sz="2000" b="0" i="0">
                <a:solidFill>
                  <a:srgbClr val="65656A"/>
                </a:solidFill>
                <a:latin typeface="Arial" charset="0"/>
                <a:ea typeface="Arial" charset="0"/>
                <a:cs typeface="Arial" charset="0"/>
              </a:defRPr>
            </a:lvl1pPr>
            <a:lvl2pPr marL="465138" indent="-227013">
              <a:tabLst/>
              <a:defRPr sz="1800" b="0" i="0">
                <a:solidFill>
                  <a:srgbClr val="65656A"/>
                </a:solidFill>
                <a:latin typeface="Arial" charset="0"/>
                <a:ea typeface="Arial" charset="0"/>
                <a:cs typeface="Arial" charset="0"/>
              </a:defRPr>
            </a:lvl2pPr>
            <a:lvl3pPr marL="693738" indent="-228600">
              <a:tabLst/>
              <a:defRPr sz="1600" b="0" i="0">
                <a:solidFill>
                  <a:srgbClr val="65656A"/>
                </a:solidFill>
                <a:latin typeface="Arial" charset="0"/>
                <a:ea typeface="Arial" charset="0"/>
                <a:cs typeface="Arial" charset="0"/>
              </a:defRPr>
            </a:lvl3pPr>
          </a:lstStyle>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2"/>
            <a:endParaRPr lang="en-US" dirty="0" smtClean="0"/>
          </a:p>
          <a:p>
            <a:pPr lvl="0"/>
            <a:endParaRPr lang="en-US" dirty="0" smtClean="0"/>
          </a:p>
          <a:p>
            <a:pPr marL="228600" marR="0" lvl="0" indent="-228600" algn="l" defTabSz="914400" rtl="0" eaLnBrk="1" fontAlgn="auto" latinLnBrk="0" hangingPunct="1">
              <a:lnSpc>
                <a:spcPct val="90000"/>
              </a:lnSpc>
              <a:spcBef>
                <a:spcPts val="1000"/>
              </a:spcBef>
              <a:spcAft>
                <a:spcPts val="0"/>
              </a:spcAft>
              <a:buClrTx/>
              <a:buSzTx/>
              <a:buFont typeface="Arial"/>
              <a:buNone/>
              <a:tabLst/>
              <a:defRPr/>
            </a:pPr>
            <a:endParaRPr lang="en-US" dirty="0"/>
          </a:p>
        </p:txBody>
      </p:sp>
    </p:spTree>
    <p:extLst>
      <p:ext uri="{BB962C8B-B14F-4D97-AF65-F5344CB8AC3E}">
        <p14:creationId xmlns:p14="http://schemas.microsoft.com/office/powerpoint/2010/main" val="2804284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smtClean="0"/>
              <a:t>Text Slide with Bullets, Arial 36pt.</a:t>
            </a:r>
            <a:endParaRPr lang="en-US" dirty="0"/>
          </a:p>
        </p:txBody>
      </p:sp>
      <p:sp>
        <p:nvSpPr>
          <p:cNvPr id="3" name="Content Placeholder 2"/>
          <p:cNvSpPr>
            <a:spLocks noGrp="1"/>
          </p:cNvSpPr>
          <p:nvPr>
            <p:ph sz="half" idx="1" hasCustomPrompt="1"/>
          </p:nvPr>
        </p:nvSpPr>
        <p:spPr>
          <a:xfrm>
            <a:off x="609600" y="1371600"/>
            <a:ext cx="5334000" cy="4351338"/>
          </a:xfrm>
          <a:prstGeom prst="rect">
            <a:avLst/>
          </a:prstGeom>
        </p:spPr>
        <p:txBody>
          <a:bodyPr>
            <a:normAutofit/>
          </a:bodyPr>
          <a:lstStyle>
            <a:lvl1pPr>
              <a:defRPr sz="2000" b="0" i="0">
                <a:solidFill>
                  <a:srgbClr val="65656A"/>
                </a:solidFill>
                <a:latin typeface="Arial" charset="0"/>
                <a:ea typeface="Arial" charset="0"/>
                <a:cs typeface="Arial" charset="0"/>
              </a:defRPr>
            </a:lvl1pPr>
            <a:lvl2pPr marL="465138" indent="-227013">
              <a:tabLst/>
              <a:defRPr sz="1800" b="0" i="0">
                <a:solidFill>
                  <a:srgbClr val="65656A"/>
                </a:solidFill>
                <a:latin typeface="Arial" charset="0"/>
                <a:ea typeface="Arial" charset="0"/>
                <a:cs typeface="Arial" charset="0"/>
              </a:defRPr>
            </a:lvl2pPr>
            <a:lvl3pPr marL="693738" indent="-228600">
              <a:tabLst/>
              <a:defRPr sz="1600" b="0" i="0">
                <a:solidFill>
                  <a:srgbClr val="65656A"/>
                </a:solidFill>
                <a:latin typeface="Arial" charset="0"/>
                <a:ea typeface="Arial" charset="0"/>
                <a:cs typeface="Arial" charset="0"/>
              </a:defRPr>
            </a:lvl3pPr>
          </a:lstStyle>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0"/>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2"/>
            <a:endParaRPr lang="en-US" dirty="0" smtClean="0"/>
          </a:p>
        </p:txBody>
      </p:sp>
      <p:sp>
        <p:nvSpPr>
          <p:cNvPr id="4" name="Content Placeholder 3"/>
          <p:cNvSpPr>
            <a:spLocks noGrp="1"/>
          </p:cNvSpPr>
          <p:nvPr>
            <p:ph sz="half" idx="2"/>
          </p:nvPr>
        </p:nvSpPr>
        <p:spPr>
          <a:xfrm>
            <a:off x="6223000" y="1371600"/>
            <a:ext cx="5334000" cy="4351338"/>
          </a:xfrm>
          <a:prstGeom prst="rect">
            <a:avLst/>
          </a:prstGeom>
        </p:spPr>
        <p:txBody>
          <a:bodyPr/>
          <a:lstStyle>
            <a:lvl1pPr>
              <a:defRPr sz="2000"/>
            </a:lvl1pPr>
            <a:lvl2pPr marL="465138" indent="-227013">
              <a:tabLst/>
              <a:defRPr sz="1800"/>
            </a:lvl2pPr>
            <a:lvl3pPr marL="465138" indent="0">
              <a:buNone/>
              <a:tabLst/>
              <a:defRPr sz="1600"/>
            </a:lvl3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2482323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har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graphicFrame>
        <p:nvGraphicFramePr>
          <p:cNvPr id="3" name="Content Placeholder 4"/>
          <p:cNvGraphicFramePr>
            <a:graphicFrameLocks/>
          </p:cNvGraphicFramePr>
          <p:nvPr userDrawn="1">
            <p:extLst>
              <p:ext uri="{D42A27DB-BD31-4B8C-83A1-F6EECF244321}">
                <p14:modId xmlns:p14="http://schemas.microsoft.com/office/powerpoint/2010/main" val="1174812300"/>
              </p:ext>
            </p:extLst>
          </p:nvPr>
        </p:nvGraphicFramePr>
        <p:xfrm>
          <a:off x="6477000" y="2514600"/>
          <a:ext cx="3191741" cy="2927639"/>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 Placeholder 2"/>
          <p:cNvSpPr>
            <a:spLocks noGrp="1"/>
          </p:cNvSpPr>
          <p:nvPr>
            <p:ph type="body" idx="1" hasCustomPrompt="1"/>
          </p:nvPr>
        </p:nvSpPr>
        <p:spPr>
          <a:xfrm>
            <a:off x="609600" y="1376515"/>
            <a:ext cx="10972800" cy="728046"/>
          </a:xfrm>
          <a:prstGeom prst="rect">
            <a:avLst/>
          </a:prstGeom>
        </p:spPr>
        <p:txBody>
          <a:bodyPr>
            <a:normAutofit/>
          </a:bodyPr>
          <a:lstStyle>
            <a:lvl1pPr marL="0" indent="0">
              <a:buNone/>
              <a:defRPr sz="2000" b="0" i="0">
                <a:solidFill>
                  <a:srgbClr val="65656A"/>
                </a:solidFill>
                <a:latin typeface="Arial" charset="0"/>
                <a:ea typeface="Arial" charset="0"/>
                <a:cs typeface="Arial"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Text content goes here. Arial Regular, 20pt.</a:t>
            </a:r>
          </a:p>
        </p:txBody>
      </p:sp>
      <p:graphicFrame>
        <p:nvGraphicFramePr>
          <p:cNvPr id="5" name="Content Placeholder 4"/>
          <p:cNvGraphicFramePr>
            <a:graphicFrameLocks/>
          </p:cNvGraphicFramePr>
          <p:nvPr userDrawn="1">
            <p:extLst>
              <p:ext uri="{D42A27DB-BD31-4B8C-83A1-F6EECF244321}">
                <p14:modId xmlns:p14="http://schemas.microsoft.com/office/powerpoint/2010/main" val="251203117"/>
              </p:ext>
            </p:extLst>
          </p:nvPr>
        </p:nvGraphicFramePr>
        <p:xfrm>
          <a:off x="2286000" y="2514601"/>
          <a:ext cx="3191741" cy="292763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9043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nk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64126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2" name="Picture 1" descr="16-9-end-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Title 1"/>
          <p:cNvSpPr>
            <a:spLocks noGrp="1"/>
          </p:cNvSpPr>
          <p:nvPr>
            <p:ph type="title" hasCustomPrompt="1"/>
          </p:nvPr>
        </p:nvSpPr>
        <p:spPr>
          <a:xfrm>
            <a:off x="609600" y="452285"/>
            <a:ext cx="10515600" cy="766915"/>
          </a:xfrm>
          <a:prstGeom prst="rect">
            <a:avLst/>
          </a:prstGeom>
        </p:spPr>
        <p:txBody>
          <a:bodyPr>
            <a:noAutofit/>
          </a:bodyPr>
          <a:lstStyle>
            <a:lvl1pPr>
              <a:defRPr sz="3600" b="1" i="0" spc="-150" baseline="0">
                <a:solidFill>
                  <a:srgbClr val="F37735"/>
                </a:solidFill>
                <a:latin typeface="Arial" charset="0"/>
                <a:ea typeface="Arial" charset="0"/>
                <a:cs typeface="Arial" charset="0"/>
              </a:defRPr>
            </a:lvl1pPr>
          </a:lstStyle>
          <a:p>
            <a:r>
              <a:rPr lang="en-US" dirty="0" smtClean="0"/>
              <a:t>THE TIME IS NOW!</a:t>
            </a:r>
            <a:endParaRPr lang="en-US" dirty="0"/>
          </a:p>
        </p:txBody>
      </p:sp>
      <p:sp>
        <p:nvSpPr>
          <p:cNvPr id="14" name="Content Placeholder 2"/>
          <p:cNvSpPr>
            <a:spLocks noGrp="1"/>
          </p:cNvSpPr>
          <p:nvPr>
            <p:ph idx="1" hasCustomPrompt="1"/>
          </p:nvPr>
        </p:nvSpPr>
        <p:spPr>
          <a:xfrm>
            <a:off x="609600" y="1219200"/>
            <a:ext cx="5029200" cy="4351338"/>
          </a:xfrm>
          <a:prstGeom prst="rect">
            <a:avLst/>
          </a:prstGeom>
        </p:spPr>
        <p:txBody>
          <a:bodyPr>
            <a:normAutofit/>
          </a:bodyPr>
          <a:lstStyle>
            <a:lvl1pPr>
              <a:defRPr sz="1800" b="0" i="0">
                <a:solidFill>
                  <a:srgbClr val="65656A"/>
                </a:solidFill>
                <a:latin typeface="Arial" charset="0"/>
                <a:ea typeface="Arial" charset="0"/>
                <a:cs typeface="Arial" charset="0"/>
              </a:defRPr>
            </a:lvl1pPr>
            <a:lvl2pPr marL="465138" indent="-227013">
              <a:tabLst/>
              <a:defRPr sz="1800">
                <a:solidFill>
                  <a:srgbClr val="65656A"/>
                </a:solidFill>
              </a:defRPr>
            </a:lvl2pPr>
            <a:lvl3pPr marL="693738" indent="-228600">
              <a:tabLst/>
              <a:defRPr sz="1600">
                <a:solidFill>
                  <a:srgbClr val="65656A"/>
                </a:solidFill>
              </a:defRPr>
            </a:lvl3pPr>
            <a:lvl4pPr marL="922338" indent="-228600">
              <a:tabLst/>
              <a:defRPr sz="1400"/>
            </a:lvl4pPr>
            <a:lvl5pPr marL="1150938" indent="-228600">
              <a:tabLst/>
              <a:defRPr sz="2000"/>
            </a:lvl5pPr>
          </a:lstStyle>
          <a:p>
            <a:pPr lvl="0"/>
            <a:r>
              <a:rPr lang="en-US" dirty="0" smtClean="0"/>
              <a:t>First Level Body Text, Arial Regular, 20pt</a:t>
            </a:r>
          </a:p>
          <a:p>
            <a:pPr lvl="0"/>
            <a:r>
              <a:rPr lang="en-US" dirty="0" smtClean="0"/>
              <a:t>First Level Body Text, Arial Regular, 20pt</a:t>
            </a:r>
          </a:p>
          <a:p>
            <a:pPr lvl="0"/>
            <a:r>
              <a:rPr lang="en-US" dirty="0" smtClean="0"/>
              <a:t>First Level Body Text, Arial Regular, 20pt</a:t>
            </a:r>
          </a:p>
          <a:p>
            <a:pPr lvl="0"/>
            <a:r>
              <a:rPr lang="en-US" dirty="0" smtClean="0"/>
              <a:t>First Level Body Text, Arial Regular, 20pt</a:t>
            </a:r>
          </a:p>
          <a:p>
            <a:pPr lvl="2"/>
            <a:endParaRPr lang="en-US" dirty="0" smtClean="0"/>
          </a:p>
        </p:txBody>
      </p:sp>
    </p:spTree>
    <p:extLst>
      <p:ext uri="{BB962C8B-B14F-4D97-AF65-F5344CB8AC3E}">
        <p14:creationId xmlns:p14="http://schemas.microsoft.com/office/powerpoint/2010/main" val="1305711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pic>
        <p:nvPicPr>
          <p:cNvPr id="5" name="Picture 4" descr="16-9-end-2b.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itle 1"/>
          <p:cNvSpPr>
            <a:spLocks noGrp="1"/>
          </p:cNvSpPr>
          <p:nvPr>
            <p:ph type="ctrTitle" hasCustomPrompt="1"/>
          </p:nvPr>
        </p:nvSpPr>
        <p:spPr>
          <a:xfrm>
            <a:off x="457200" y="0"/>
            <a:ext cx="11658600" cy="4343400"/>
          </a:xfrm>
          <a:prstGeom prst="rect">
            <a:avLst/>
          </a:prstGeom>
        </p:spPr>
        <p:txBody>
          <a:bodyPr anchor="ctr">
            <a:noAutofit/>
          </a:bodyPr>
          <a:lstStyle>
            <a:lvl1pPr marL="0" marR="0" indent="0" algn="l" defTabSz="914400" rtl="0" eaLnBrk="1" fontAlgn="auto" latinLnBrk="0" hangingPunct="1">
              <a:lnSpc>
                <a:spcPct val="90000"/>
              </a:lnSpc>
              <a:spcBef>
                <a:spcPct val="0"/>
              </a:spcBef>
              <a:spcAft>
                <a:spcPts val="0"/>
              </a:spcAft>
              <a:buClrTx/>
              <a:buSzTx/>
              <a:buFontTx/>
              <a:buNone/>
              <a:tabLst/>
              <a:defRPr sz="5000" b="1" i="0" spc="-300">
                <a:solidFill>
                  <a:srgbClr val="51788F"/>
                </a:solidFill>
                <a:latin typeface="Arial" charset="0"/>
                <a:ea typeface="Arial" charset="0"/>
                <a:cs typeface="Arial" charset="0"/>
              </a:defRPr>
            </a:lvl1pPr>
          </a:lstStyle>
          <a:p>
            <a:r>
              <a:rPr lang="en-US" dirty="0" smtClean="0"/>
              <a:t>IT’S TIME TO </a:t>
            </a:r>
            <a:br>
              <a:rPr lang="en-US" dirty="0" smtClean="0"/>
            </a:br>
            <a:r>
              <a:rPr lang="en-US" dirty="0" smtClean="0"/>
              <a:t>MAKE OUR </a:t>
            </a:r>
            <a:br>
              <a:rPr lang="en-US" dirty="0" smtClean="0"/>
            </a:br>
            <a:r>
              <a:rPr lang="en-US" dirty="0" smtClean="0"/>
              <a:t>MOVE AND </a:t>
            </a:r>
            <a:br>
              <a:rPr lang="en-US" dirty="0" smtClean="0"/>
            </a:br>
            <a:r>
              <a:rPr lang="en-US" dirty="0" smtClean="0"/>
              <a:t>ACCELERATE </a:t>
            </a:r>
            <a:br>
              <a:rPr lang="en-US" dirty="0" smtClean="0"/>
            </a:br>
            <a:r>
              <a:rPr lang="en-US" dirty="0" smtClean="0"/>
              <a:t>OUR LEAD</a:t>
            </a:r>
            <a:endParaRPr lang="en-US" dirty="0"/>
          </a:p>
        </p:txBody>
      </p:sp>
      <p:sp>
        <p:nvSpPr>
          <p:cNvPr id="9" name="Title 1"/>
          <p:cNvSpPr txBox="1">
            <a:spLocks/>
          </p:cNvSpPr>
          <p:nvPr userDrawn="1"/>
        </p:nvSpPr>
        <p:spPr>
          <a:xfrm>
            <a:off x="381000" y="2284802"/>
            <a:ext cx="11430000" cy="136607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10000" b="1" i="0" kern="1200">
                <a:solidFill>
                  <a:schemeClr val="accent1"/>
                </a:solidFill>
                <a:latin typeface="Bebas Neue" charset="0"/>
                <a:ea typeface="Bebas Neue" charset="0"/>
                <a:cs typeface="Bebas Neue" charset="0"/>
              </a:defRPr>
            </a:lvl1pPr>
          </a:lstStyle>
          <a:p>
            <a:endParaRPr lang="en-US" sz="6500" b="1" i="0" spc="-300" dirty="0">
              <a:solidFill>
                <a:srgbClr val="51788F"/>
              </a:solidFill>
              <a:latin typeface="Arial" charset="0"/>
              <a:ea typeface="Arial" charset="0"/>
              <a:cs typeface="Arial" charset="0"/>
            </a:endParaRPr>
          </a:p>
        </p:txBody>
      </p:sp>
    </p:spTree>
    <p:extLst>
      <p:ext uri="{BB962C8B-B14F-4D97-AF65-F5344CB8AC3E}">
        <p14:creationId xmlns:p14="http://schemas.microsoft.com/office/powerpoint/2010/main" val="20985907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6" name="Picture 5" descr="16-9-divider-bg-blue.jpg"/>
          <p:cNvPicPr>
            <a:picLocks noChangeAspect="1"/>
          </p:cNvPicPr>
          <p:nvPr userDrawn="1"/>
        </p:nvPicPr>
        <p:blipFill rotWithShape="1">
          <a:blip r:embed="rId2">
            <a:extLst>
              <a:ext uri="{28A0092B-C50C-407E-A947-70E740481C1C}">
                <a14:useLocalDpi xmlns:a14="http://schemas.microsoft.com/office/drawing/2010/main" val="0"/>
              </a:ext>
            </a:extLst>
          </a:blip>
          <a:srcRect r="1235" b="1235"/>
          <a:stretch/>
        </p:blipFill>
        <p:spPr>
          <a:xfrm>
            <a:off x="0" y="-1"/>
            <a:ext cx="12192000" cy="6858001"/>
          </a:xfrm>
          <a:prstGeom prst="rect">
            <a:avLst/>
          </a:prstGeom>
        </p:spPr>
      </p:pic>
      <p:pic>
        <p:nvPicPr>
          <p:cNvPr id="4" name="Picture 3" descr="Proofpoint-logo-Reversed.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57400" y="2057400"/>
            <a:ext cx="7848600" cy="2703576"/>
          </a:xfrm>
          <a:prstGeom prst="rect">
            <a:avLst/>
          </a:prstGeom>
        </p:spPr>
      </p:pic>
    </p:spTree>
    <p:extLst>
      <p:ext uri="{BB962C8B-B14F-4D97-AF65-F5344CB8AC3E}">
        <p14:creationId xmlns:p14="http://schemas.microsoft.com/office/powerpoint/2010/main" val="3470039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ub page">
    <p:spTree>
      <p:nvGrpSpPr>
        <p:cNvPr id="1" name=""/>
        <p:cNvGrpSpPr/>
        <p:nvPr/>
      </p:nvGrpSpPr>
      <p:grpSpPr>
        <a:xfrm>
          <a:off x="0" y="0"/>
          <a:ext cx="0" cy="0"/>
          <a:chOff x="0" y="0"/>
          <a:chExt cx="0" cy="0"/>
        </a:xfrm>
      </p:grpSpPr>
      <p:sp>
        <p:nvSpPr>
          <p:cNvPr id="18" name="Title 1"/>
          <p:cNvSpPr>
            <a:spLocks noGrp="1"/>
          </p:cNvSpPr>
          <p:nvPr>
            <p:ph type="title"/>
          </p:nvPr>
        </p:nvSpPr>
        <p:spPr>
          <a:xfrm>
            <a:off x="508000" y="175082"/>
            <a:ext cx="11277600" cy="1044119"/>
          </a:xfrm>
        </p:spPr>
        <p:txBody>
          <a:bodyPr anchor="t"/>
          <a:lstStyle/>
          <a:p>
            <a:r>
              <a:rPr lang="en-US" smtClean="0"/>
              <a:t>Click to edit Master title style</a:t>
            </a:r>
            <a:endParaRPr lang="en-US" dirty="0"/>
          </a:p>
        </p:txBody>
      </p:sp>
      <p:sp>
        <p:nvSpPr>
          <p:cNvPr id="19" name="Content Placeholder 2"/>
          <p:cNvSpPr>
            <a:spLocks noGrp="1"/>
          </p:cNvSpPr>
          <p:nvPr>
            <p:ph idx="1"/>
          </p:nvPr>
        </p:nvSpPr>
        <p:spPr>
          <a:xfrm>
            <a:off x="508000" y="1371600"/>
            <a:ext cx="11277600" cy="4876800"/>
          </a:xfrm>
        </p:spPr>
        <p:txBody>
          <a:bodyPr/>
          <a:lstStyle>
            <a:lvl1pPr>
              <a:buSzPct val="80000"/>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123814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2" name="Title 1"/>
          <p:cNvSpPr>
            <a:spLocks noGrp="1"/>
          </p:cNvSpPr>
          <p:nvPr>
            <p:ph type="title"/>
          </p:nvPr>
        </p:nvSpPr>
        <p:spPr>
          <a:xfrm>
            <a:off x="406400" y="175082"/>
            <a:ext cx="11379200" cy="1044119"/>
          </a:xfrm>
        </p:spPr>
        <p:txBody>
          <a:bodyPr/>
          <a:lstStyle>
            <a:lvl1pPr>
              <a:defRPr/>
            </a:lvl1pPr>
          </a:lstStyle>
          <a:p>
            <a:r>
              <a:rPr lang="en-US" smtClean="0"/>
              <a:t>Click to edit Master title style</a:t>
            </a:r>
            <a:endParaRPr lang="en-US" dirty="0"/>
          </a:p>
        </p:txBody>
      </p:sp>
    </p:spTree>
    <p:extLst>
      <p:ext uri="{BB962C8B-B14F-4D97-AF65-F5344CB8AC3E}">
        <p14:creationId xmlns:p14="http://schemas.microsoft.com/office/powerpoint/2010/main" val="2508268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105132198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itle Placeholder 3"/>
          <p:cNvSpPr>
            <a:spLocks noGrp="1"/>
          </p:cNvSpPr>
          <p:nvPr>
            <p:ph type="title"/>
          </p:nvPr>
        </p:nvSpPr>
        <p:spPr>
          <a:xfrm>
            <a:off x="609600" y="274638"/>
            <a:ext cx="10972800" cy="868362"/>
          </a:xfrm>
          <a:prstGeom prst="rect">
            <a:avLst/>
          </a:prstGeom>
        </p:spPr>
        <p:txBody>
          <a:bodyPr vert="horz" lIns="91440" tIns="45720" rIns="91440" bIns="45720" rtlCol="0" anchor="ctr">
            <a:normAutofit/>
          </a:bodyPr>
          <a:lstStyle/>
          <a:p>
            <a:r>
              <a:rPr lang="en-US" dirty="0" smtClean="0"/>
              <a:t>Text Slide With Bullets, Arial Bold, 36pt.</a:t>
            </a:r>
            <a:endParaRPr lang="en-US" dirty="0"/>
          </a:p>
        </p:txBody>
      </p:sp>
      <p:sp>
        <p:nvSpPr>
          <p:cNvPr id="5" name="Text Placeholder 4"/>
          <p:cNvSpPr>
            <a:spLocks noGrp="1"/>
          </p:cNvSpPr>
          <p:nvPr>
            <p:ph type="body" idx="1"/>
          </p:nvPr>
        </p:nvSpPr>
        <p:spPr>
          <a:xfrm>
            <a:off x="609600" y="1447800"/>
            <a:ext cx="10972800" cy="4678363"/>
          </a:xfrm>
          <a:prstGeom prst="rect">
            <a:avLst/>
          </a:prstGeom>
        </p:spPr>
        <p:txBody>
          <a:bodyPr vert="horz" lIns="91440" tIns="45720" rIns="91440" bIns="45720" rtlCol="0">
            <a:normAutofit/>
          </a:bodyPr>
          <a:lstStyle/>
          <a:p>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r>
              <a:rPr lang="en-US" dirty="0" smtClean="0"/>
              <a:t>First Level Body Text, Arial Regular, 20pt</a:t>
            </a:r>
          </a:p>
          <a:p>
            <a:pPr lvl="1"/>
            <a:r>
              <a:rPr lang="en-US" dirty="0" smtClean="0"/>
              <a:t>Second Level Bullet, Arial Regular, 18pt.</a:t>
            </a:r>
          </a:p>
          <a:p>
            <a:pPr lvl="2"/>
            <a:r>
              <a:rPr lang="en-US" dirty="0" smtClean="0"/>
              <a:t>Third Level Bullet, Arial Regular, 16pt.</a:t>
            </a:r>
          </a:p>
          <a:p>
            <a:pPr lvl="2"/>
            <a:r>
              <a:rPr lang="en-US" dirty="0" smtClean="0"/>
              <a:t>Third Level Bullet, Arial Regular, 16pt.</a:t>
            </a:r>
          </a:p>
          <a:p>
            <a:pPr lvl="2"/>
            <a:endParaRPr lang="en-US" dirty="0" smtClean="0"/>
          </a:p>
          <a:p>
            <a:pPr lvl="2"/>
            <a:endParaRPr lang="en-US" dirty="0" smtClean="0"/>
          </a:p>
        </p:txBody>
      </p:sp>
      <p:sp>
        <p:nvSpPr>
          <p:cNvPr id="6" name="Rectangle 5"/>
          <p:cNvSpPr/>
          <p:nvPr userDrawn="1"/>
        </p:nvSpPr>
        <p:spPr>
          <a:xfrm>
            <a:off x="0" y="6431395"/>
            <a:ext cx="12192000" cy="438150"/>
          </a:xfrm>
          <a:prstGeom prst="rect">
            <a:avLst/>
          </a:prstGeom>
          <a:solidFill>
            <a:srgbClr val="51788D"/>
          </a:solidFill>
          <a:ln w="635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9EDD3"/>
              </a:solidFill>
              <a:effectLst/>
              <a:uLnTx/>
              <a:uFillTx/>
              <a:latin typeface="Franklin Gothic Book"/>
              <a:ea typeface="+mn-ea"/>
              <a:cs typeface="+mn-cs"/>
            </a:endParaRPr>
          </a:p>
        </p:txBody>
      </p:sp>
      <p:sp>
        <p:nvSpPr>
          <p:cNvPr id="7" name="TextBox 13"/>
          <p:cNvSpPr txBox="1">
            <a:spLocks noChangeArrowheads="1"/>
          </p:cNvSpPr>
          <p:nvPr userDrawn="1"/>
        </p:nvSpPr>
        <p:spPr bwMode="auto">
          <a:xfrm>
            <a:off x="10087881" y="6526645"/>
            <a:ext cx="1891394" cy="23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Times New Roman" charset="0"/>
                <a:ea typeface="ＭＳ Ｐゴシック" charset="0"/>
                <a:cs typeface="ＭＳ Ｐゴシック" charset="0"/>
              </a:defRPr>
            </a:lvl1pPr>
            <a:lvl2pPr marL="742950" indent="-285750">
              <a:defRPr>
                <a:solidFill>
                  <a:schemeClr val="tx1"/>
                </a:solidFill>
                <a:latin typeface="Times New Roman" charset="0"/>
                <a:ea typeface="ＭＳ Ｐゴシック" charset="0"/>
              </a:defRPr>
            </a:lvl2pPr>
            <a:lvl3pPr marL="1143000" indent="-228600">
              <a:defRPr>
                <a:solidFill>
                  <a:schemeClr val="tx1"/>
                </a:solidFill>
                <a:latin typeface="Times New Roman" charset="0"/>
                <a:ea typeface="ＭＳ Ｐゴシック" charset="0"/>
              </a:defRPr>
            </a:lvl3pPr>
            <a:lvl4pPr marL="1600200" indent="-228600">
              <a:defRPr>
                <a:solidFill>
                  <a:schemeClr val="tx1"/>
                </a:solidFill>
                <a:latin typeface="Times New Roman" charset="0"/>
                <a:ea typeface="ＭＳ Ｐゴシック" charset="0"/>
              </a:defRPr>
            </a:lvl4pPr>
            <a:lvl5pPr marL="2057400" indent="-228600">
              <a:defRPr>
                <a:solidFill>
                  <a:schemeClr val="tx1"/>
                </a:solidFill>
                <a:latin typeface="Times New Roman" charset="0"/>
                <a:ea typeface="ＭＳ Ｐゴシック" charset="0"/>
              </a:defRPr>
            </a:lvl5pPr>
            <a:lvl6pPr marL="2514600" indent="-228600" fontAlgn="base">
              <a:spcBef>
                <a:spcPct val="0"/>
              </a:spcBef>
              <a:spcAft>
                <a:spcPct val="0"/>
              </a:spcAft>
              <a:defRPr>
                <a:solidFill>
                  <a:schemeClr val="tx1"/>
                </a:solidFill>
                <a:latin typeface="Times New Roman" charset="0"/>
                <a:ea typeface="ＭＳ Ｐゴシック" charset="0"/>
              </a:defRPr>
            </a:lvl6pPr>
            <a:lvl7pPr marL="2971800" indent="-228600" fontAlgn="base">
              <a:spcBef>
                <a:spcPct val="0"/>
              </a:spcBef>
              <a:spcAft>
                <a:spcPct val="0"/>
              </a:spcAft>
              <a:defRPr>
                <a:solidFill>
                  <a:schemeClr val="tx1"/>
                </a:solidFill>
                <a:latin typeface="Times New Roman" charset="0"/>
                <a:ea typeface="ＭＳ Ｐゴシック" charset="0"/>
              </a:defRPr>
            </a:lvl7pPr>
            <a:lvl8pPr marL="3429000" indent="-228600" fontAlgn="base">
              <a:spcBef>
                <a:spcPct val="0"/>
              </a:spcBef>
              <a:spcAft>
                <a:spcPct val="0"/>
              </a:spcAft>
              <a:defRPr>
                <a:solidFill>
                  <a:schemeClr val="tx1"/>
                </a:solidFill>
                <a:latin typeface="Times New Roman" charset="0"/>
                <a:ea typeface="ＭＳ Ｐゴシック" charset="0"/>
              </a:defRPr>
            </a:lvl8pPr>
            <a:lvl9pPr marL="3886200" indent="-228600" fontAlgn="base">
              <a:spcBef>
                <a:spcPct val="0"/>
              </a:spcBef>
              <a:spcAft>
                <a:spcPct val="0"/>
              </a:spcAft>
              <a:defRPr>
                <a:solidFill>
                  <a:schemeClr val="tx1"/>
                </a:solidFill>
                <a:latin typeface="Times New Roman" charset="0"/>
                <a:ea typeface="ＭＳ Ｐゴシック" charset="0"/>
              </a:defRPr>
            </a:lvl9pPr>
          </a:lstStyle>
          <a:p>
            <a:pPr marL="0" marR="0" lvl="0" indent="0" algn="r" defTabSz="914400" eaLnBrk="1" fontAlgn="auto" latinLnBrk="0" hangingPunct="1">
              <a:lnSpc>
                <a:spcPct val="100000"/>
              </a:lnSpc>
              <a:spcBef>
                <a:spcPts val="0"/>
              </a:spcBef>
              <a:spcAft>
                <a:spcPts val="0"/>
              </a:spcAft>
              <a:buClrTx/>
              <a:buSzTx/>
              <a:buFontTx/>
              <a:buNone/>
              <a:tabLst/>
              <a:defRPr/>
            </a:pPr>
            <a:fld id="{83C72E20-67BE-3E41-B86A-803AEB731488}" type="slidenum">
              <a:rPr kumimoji="0" lang="en-US" sz="900" b="0" i="0" u="none" strike="noStrike" kern="0" cap="none" spc="0" normalizeH="0" baseline="0" noProof="0" smtClean="0">
                <a:ln>
                  <a:noFill/>
                </a:ln>
                <a:solidFill>
                  <a:srgbClr val="F9EDD3"/>
                </a:solidFill>
                <a:effectLst/>
                <a:uLnTx/>
                <a:uFillTx/>
                <a:latin typeface="Arial" charset="0"/>
                <a:ea typeface="ＭＳ Ｐゴシック" charset="0"/>
                <a:cs typeface="ＭＳ Ｐゴシック" charset="0"/>
              </a:rPr>
              <a:pPr marL="0" marR="0" lvl="0" indent="0" algn="r" defTabSz="914400" eaLnBrk="1" fontAlgn="auto" latinLnBrk="0" hangingPunct="1">
                <a:lnSpc>
                  <a:spcPct val="100000"/>
                </a:lnSpc>
                <a:spcBef>
                  <a:spcPts val="0"/>
                </a:spcBef>
                <a:spcAft>
                  <a:spcPts val="0"/>
                </a:spcAft>
                <a:buClrTx/>
                <a:buSzTx/>
                <a:buFontTx/>
                <a:buNone/>
                <a:tabLst/>
                <a:defRPr/>
              </a:pPr>
              <a:t>‹#›</a:t>
            </a:fld>
            <a:r>
              <a:rPr kumimoji="0" lang="en-US" sz="900" b="0" i="0" u="none" strike="noStrike" kern="0" cap="none" spc="0" normalizeH="0" baseline="0" noProof="0" dirty="0" smtClean="0">
                <a:ln>
                  <a:noFill/>
                </a:ln>
                <a:solidFill>
                  <a:srgbClr val="F9EDD3"/>
                </a:solidFill>
                <a:effectLst/>
                <a:uLnTx/>
                <a:uFillTx/>
                <a:latin typeface="Arial" charset="0"/>
                <a:ea typeface="ＭＳ Ｐゴシック" charset="0"/>
                <a:cs typeface="ＭＳ Ｐゴシック" charset="0"/>
              </a:rPr>
              <a:t>            </a:t>
            </a:r>
            <a:r>
              <a:rPr kumimoji="0" lang="en-US" sz="900" b="0" i="0" u="none" strike="noStrike" kern="0" cap="none" spc="0" normalizeH="0" baseline="0" noProof="0" dirty="0" smtClean="0">
                <a:ln>
                  <a:noFill/>
                </a:ln>
                <a:solidFill>
                  <a:srgbClr val="F9EDD3"/>
                </a:solidFill>
                <a:effectLst/>
                <a:uLnTx/>
                <a:uFillTx/>
                <a:latin typeface="Arial" charset="0"/>
                <a:ea typeface="ＭＳ Ｐゴシック" charset="0"/>
                <a:cs typeface="Open Sans" charset="0"/>
              </a:rPr>
              <a:t>© 2016 Proofpoint, Inc</a:t>
            </a:r>
            <a:r>
              <a:rPr kumimoji="0" lang="en-US" sz="900" b="0" i="0" u="none" strike="noStrike" kern="0" cap="none" spc="0" normalizeH="0" baseline="0" noProof="0" dirty="0" smtClean="0">
                <a:ln>
                  <a:noFill/>
                </a:ln>
                <a:solidFill>
                  <a:srgbClr val="F9EDD3"/>
                </a:solidFill>
                <a:effectLst/>
                <a:uLnTx/>
                <a:uFillTx/>
                <a:latin typeface="Open Sans" charset="0"/>
                <a:ea typeface="ＭＳ Ｐゴシック" charset="0"/>
                <a:cs typeface="Open Sans" charset="0"/>
              </a:rPr>
              <a:t>.</a:t>
            </a:r>
          </a:p>
        </p:txBody>
      </p:sp>
      <p:pic>
        <p:nvPicPr>
          <p:cNvPr id="8" name="Picture 4" descr="proofpoint-rebranding-logo-blk.png"/>
          <p:cNvPicPr>
            <a:picLocks noChangeAspect="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457200" y="6507595"/>
            <a:ext cx="1447800" cy="271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 name="Picture 11" descr="polygonal-wireframe-3.png"/>
          <p:cNvPicPr>
            <a:picLocks noChangeAspect="1"/>
          </p:cNvPicPr>
          <p:nvPr userDrawn="1"/>
        </p:nvPicPr>
        <p:blipFill rotWithShape="1">
          <a:blip r:embed="rId18">
            <a:alphaModFix amt="25000"/>
            <a:extLst>
              <a:ext uri="{28A0092B-C50C-407E-A947-70E740481C1C}">
                <a14:useLocalDpi xmlns:a14="http://schemas.microsoft.com/office/drawing/2010/main" val="0"/>
              </a:ext>
            </a:extLst>
          </a:blip>
          <a:srcRect t="55051" b="37699"/>
          <a:stretch/>
        </p:blipFill>
        <p:spPr>
          <a:xfrm>
            <a:off x="1921164" y="6431396"/>
            <a:ext cx="7391400" cy="438150"/>
          </a:xfrm>
          <a:prstGeom prst="rect">
            <a:avLst/>
          </a:prstGeom>
        </p:spPr>
      </p:pic>
    </p:spTree>
    <p:extLst>
      <p:ext uri="{BB962C8B-B14F-4D97-AF65-F5344CB8AC3E}">
        <p14:creationId xmlns:p14="http://schemas.microsoft.com/office/powerpoint/2010/main" val="656520029"/>
      </p:ext>
    </p:extLst>
  </p:cSld>
  <p:clrMap bg1="lt1" tx1="dk1" bg2="lt2" tx2="dk2" accent1="accent1" accent2="accent2" accent3="accent3" accent4="accent4" accent5="accent5" accent6="accent6" hlink="hlink" folHlink="folHlink"/>
  <p:sldLayoutIdLst>
    <p:sldLayoutId id="2147483657" r:id="rId1"/>
    <p:sldLayoutId id="2147483665" r:id="rId2"/>
    <p:sldLayoutId id="2147483658" r:id="rId3"/>
    <p:sldLayoutId id="2147483651" r:id="rId4"/>
    <p:sldLayoutId id="2147483660" r:id="rId5"/>
    <p:sldLayoutId id="2147483661" r:id="rId6"/>
    <p:sldLayoutId id="2147483662" r:id="rId7"/>
    <p:sldLayoutId id="2147483664" r:id="rId8"/>
    <p:sldLayoutId id="2147483663" r:id="rId9"/>
    <p:sldLayoutId id="2147483656" r:id="rId10"/>
    <p:sldLayoutId id="2147483659" r:id="rId11"/>
    <p:sldLayoutId id="2147483666" r:id="rId12"/>
    <p:sldLayoutId id="2147483667" r:id="rId13"/>
    <p:sldLayoutId id="2147483668" r:id="rId14"/>
    <p:sldLayoutId id="2147483670" r:id="rId15"/>
  </p:sldLayoutIdLst>
  <p:timing>
    <p:tnLst>
      <p:par>
        <p:cTn id="1" dur="indefinite" restart="never" nodeType="tmRoot"/>
      </p:par>
    </p:tnLst>
  </p:timing>
  <p:hf hdr="0" ftr="0" dt="0"/>
  <p:txStyles>
    <p:titleStyle>
      <a:lvl1pPr marL="0" marR="0" indent="0" algn="l" defTabSz="914400" rtl="0" eaLnBrk="1" fontAlgn="auto" latinLnBrk="0" hangingPunct="1">
        <a:lnSpc>
          <a:spcPct val="90000"/>
        </a:lnSpc>
        <a:spcBef>
          <a:spcPct val="0"/>
        </a:spcBef>
        <a:spcAft>
          <a:spcPts val="0"/>
        </a:spcAft>
        <a:buClrTx/>
        <a:buSzTx/>
        <a:buFontTx/>
        <a:buNone/>
        <a:tabLst/>
        <a:defRPr sz="3600" b="1" kern="1200">
          <a:solidFill>
            <a:schemeClr val="accent3"/>
          </a:solidFill>
          <a:latin typeface="Arial"/>
          <a:ea typeface="+mj-ea"/>
          <a:cs typeface="Arial"/>
        </a:defRPr>
      </a:lvl1pPr>
    </p:titleStyle>
    <p:bodyStyle>
      <a:lvl1pPr marL="228600" indent="-228600" algn="l" defTabSz="914400" rtl="0" eaLnBrk="1" latinLnBrk="0" hangingPunct="1">
        <a:lnSpc>
          <a:spcPct val="90000"/>
        </a:lnSpc>
        <a:spcBef>
          <a:spcPts val="1000"/>
        </a:spcBef>
        <a:buClr>
          <a:schemeClr val="accent3"/>
        </a:buClr>
        <a:buFont typeface="Wingdings"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3"/>
        </a:buClr>
        <a:buFont typeface="Wingdings" charset="2"/>
        <a:buChar char="§"/>
        <a:defRPr sz="1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chemeClr val="accent3"/>
        </a:buClr>
        <a:buFont typeface="Lucida Grande"/>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hyperlink" Target="https://www.proofpoint.com/us/threat-insigh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hyperlink" Target="https://www.proofpoint.com/us/human-factor-report-2016" TargetMode="Externa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gif"/></Relationships>
</file>

<file path=ppt/slides/_rels/slide1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48.jpeg"/><Relationship Id="rId4" Type="http://schemas.openxmlformats.org/officeDocument/2006/relationships/image" Target="../media/image47.jpg"/></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51.png"/><Relationship Id="rId4" Type="http://schemas.openxmlformats.org/officeDocument/2006/relationships/image" Target="../media/image50.tiff"/></Relationships>
</file>

<file path=ppt/slides/_rels/slide2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44.png"/><Relationship Id="rId7" Type="http://schemas.openxmlformats.org/officeDocument/2006/relationships/image" Target="../media/image54.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51.png"/><Relationship Id="rId5" Type="http://schemas.openxmlformats.org/officeDocument/2006/relationships/image" Target="../media/image53.pn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image" Target="../media/image58.png"/><Relationship Id="rId21" Type="http://schemas.openxmlformats.org/officeDocument/2006/relationships/image" Target="../media/image66.png"/><Relationship Id="rId7" Type="http://schemas.openxmlformats.org/officeDocument/2006/relationships/diagramColors" Target="../diagrams/colors1.xml"/><Relationship Id="rId12" Type="http://schemas.microsoft.com/office/2007/relationships/hdphoto" Target="../media/hdphoto2.wdp"/><Relationship Id="rId17" Type="http://schemas.microsoft.com/office/2007/relationships/hdphoto" Target="../media/hdphoto4.wdp"/><Relationship Id="rId2" Type="http://schemas.openxmlformats.org/officeDocument/2006/relationships/image" Target="../media/image57.png"/><Relationship Id="rId16" Type="http://schemas.openxmlformats.org/officeDocument/2006/relationships/image" Target="../media/image63.png"/><Relationship Id="rId20" Type="http://schemas.openxmlformats.org/officeDocument/2006/relationships/image" Target="../media/image65.png"/><Relationship Id="rId1" Type="http://schemas.openxmlformats.org/officeDocument/2006/relationships/slideLayout" Target="../slideLayouts/slideLayout9.xml"/><Relationship Id="rId6" Type="http://schemas.openxmlformats.org/officeDocument/2006/relationships/diagramQuickStyle" Target="../diagrams/quickStyle1.xml"/><Relationship Id="rId11" Type="http://schemas.openxmlformats.org/officeDocument/2006/relationships/image" Target="../media/image60.png"/><Relationship Id="rId24" Type="http://schemas.microsoft.com/office/2007/relationships/hdphoto" Target="../media/hdphoto7.wdp"/><Relationship Id="rId5" Type="http://schemas.openxmlformats.org/officeDocument/2006/relationships/diagramLayout" Target="../diagrams/layout1.xml"/><Relationship Id="rId15" Type="http://schemas.microsoft.com/office/2007/relationships/hdphoto" Target="../media/hdphoto3.wdp"/><Relationship Id="rId23" Type="http://schemas.openxmlformats.org/officeDocument/2006/relationships/image" Target="../media/image67.png"/><Relationship Id="rId10" Type="http://schemas.microsoft.com/office/2007/relationships/hdphoto" Target="../media/hdphoto1.wdp"/><Relationship Id="rId19" Type="http://schemas.microsoft.com/office/2007/relationships/hdphoto" Target="../media/hdphoto5.wdp"/><Relationship Id="rId4" Type="http://schemas.openxmlformats.org/officeDocument/2006/relationships/diagramData" Target="../diagrams/data1.xml"/><Relationship Id="rId9" Type="http://schemas.openxmlformats.org/officeDocument/2006/relationships/image" Target="../media/image59.png"/><Relationship Id="rId14" Type="http://schemas.openxmlformats.org/officeDocument/2006/relationships/image" Target="../media/image62.png"/><Relationship Id="rId22" Type="http://schemas.microsoft.com/office/2007/relationships/hdphoto" Target="../media/hdphoto6.wdp"/></Relationships>
</file>

<file path=ppt/slides/_rels/slide27.xml.rels><?xml version="1.0" encoding="UTF-8" standalone="yes"?>
<Relationships xmlns="http://schemas.openxmlformats.org/package/2006/relationships"><Relationship Id="rId8" Type="http://schemas.openxmlformats.org/officeDocument/2006/relationships/image" Target="../media/image73.tiff"/><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28.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29.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88.png"/><Relationship Id="rId18" Type="http://schemas.openxmlformats.org/officeDocument/2006/relationships/image" Target="../media/image93.png"/><Relationship Id="rId3" Type="http://schemas.openxmlformats.org/officeDocument/2006/relationships/image" Target="../media/image80.png"/><Relationship Id="rId7" Type="http://schemas.openxmlformats.org/officeDocument/2006/relationships/image" Target="../media/image84.png"/><Relationship Id="rId12" Type="http://schemas.openxmlformats.org/officeDocument/2006/relationships/image" Target="../media/image71.png"/><Relationship Id="rId17" Type="http://schemas.openxmlformats.org/officeDocument/2006/relationships/image" Target="../media/image92.png"/><Relationship Id="rId2" Type="http://schemas.openxmlformats.org/officeDocument/2006/relationships/notesSlide" Target="../notesSlides/notesSlide27.xml"/><Relationship Id="rId16" Type="http://schemas.openxmlformats.org/officeDocument/2006/relationships/image" Target="../media/image91.png"/><Relationship Id="rId1" Type="http://schemas.openxmlformats.org/officeDocument/2006/relationships/slideLayout" Target="../slideLayouts/slideLayout14.xml"/><Relationship Id="rId6" Type="http://schemas.openxmlformats.org/officeDocument/2006/relationships/image" Target="../media/image83.png"/><Relationship Id="rId11" Type="http://schemas.openxmlformats.org/officeDocument/2006/relationships/image" Target="../media/image87.png"/><Relationship Id="rId5" Type="http://schemas.openxmlformats.org/officeDocument/2006/relationships/image" Target="../media/image82.png"/><Relationship Id="rId15" Type="http://schemas.openxmlformats.org/officeDocument/2006/relationships/image" Target="../media/image90.png"/><Relationship Id="rId10" Type="http://schemas.openxmlformats.org/officeDocument/2006/relationships/image" Target="../media/image26.png"/><Relationship Id="rId19" Type="http://schemas.openxmlformats.org/officeDocument/2006/relationships/image" Target="../media/image94.tiff"/><Relationship Id="rId4" Type="http://schemas.openxmlformats.org/officeDocument/2006/relationships/image" Target="../media/image81.png"/><Relationship Id="rId9" Type="http://schemas.openxmlformats.org/officeDocument/2006/relationships/image" Target="../media/image86.png"/><Relationship Id="rId14" Type="http://schemas.openxmlformats.org/officeDocument/2006/relationships/image" Target="../media/image89.png"/></Relationships>
</file>

<file path=ppt/slides/_rels/slide30.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1.png"/><Relationship Id="rId18" Type="http://schemas.openxmlformats.org/officeDocument/2006/relationships/image" Target="../media/image93.png"/><Relationship Id="rId3" Type="http://schemas.openxmlformats.org/officeDocument/2006/relationships/image" Target="../media/image80.png"/><Relationship Id="rId7" Type="http://schemas.openxmlformats.org/officeDocument/2006/relationships/image" Target="../media/image95.png"/><Relationship Id="rId12" Type="http://schemas.openxmlformats.org/officeDocument/2006/relationships/image" Target="../media/image26.png"/><Relationship Id="rId17" Type="http://schemas.openxmlformats.org/officeDocument/2006/relationships/image" Target="../media/image98.png"/><Relationship Id="rId2" Type="http://schemas.openxmlformats.org/officeDocument/2006/relationships/notesSlide" Target="../notesSlides/notesSlide28.xml"/><Relationship Id="rId16" Type="http://schemas.openxmlformats.org/officeDocument/2006/relationships/image" Target="../media/image97.png"/><Relationship Id="rId1" Type="http://schemas.openxmlformats.org/officeDocument/2006/relationships/slideLayout" Target="../slideLayouts/slideLayout14.xml"/><Relationship Id="rId6" Type="http://schemas.openxmlformats.org/officeDocument/2006/relationships/image" Target="../media/image71.png"/><Relationship Id="rId11" Type="http://schemas.openxmlformats.org/officeDocument/2006/relationships/image" Target="../media/image86.png"/><Relationship Id="rId5" Type="http://schemas.openxmlformats.org/officeDocument/2006/relationships/image" Target="../media/image82.png"/><Relationship Id="rId15" Type="http://schemas.openxmlformats.org/officeDocument/2006/relationships/image" Target="../media/image92.png"/><Relationship Id="rId10" Type="http://schemas.openxmlformats.org/officeDocument/2006/relationships/image" Target="../media/image85.png"/><Relationship Id="rId19" Type="http://schemas.openxmlformats.org/officeDocument/2006/relationships/image" Target="../media/image94.tiff"/><Relationship Id="rId4" Type="http://schemas.openxmlformats.org/officeDocument/2006/relationships/image" Target="../media/image81.png"/><Relationship Id="rId9" Type="http://schemas.openxmlformats.org/officeDocument/2006/relationships/image" Target="../media/image84.png"/><Relationship Id="rId14" Type="http://schemas.openxmlformats.org/officeDocument/2006/relationships/image" Target="../media/image87.png"/></Relationships>
</file>

<file path=ppt/slides/_rels/slide3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13.png"/><Relationship Id="rId18" Type="http://schemas.openxmlformats.org/officeDocument/2006/relationships/image" Target="../media/image118.png"/><Relationship Id="rId3" Type="http://schemas.openxmlformats.org/officeDocument/2006/relationships/image" Target="../media/image104.png"/><Relationship Id="rId21" Type="http://schemas.openxmlformats.org/officeDocument/2006/relationships/image" Target="../media/image121.png"/><Relationship Id="rId7" Type="http://schemas.openxmlformats.org/officeDocument/2006/relationships/image" Target="../media/image107.png"/><Relationship Id="rId12" Type="http://schemas.openxmlformats.org/officeDocument/2006/relationships/image" Target="../media/image112.png"/><Relationship Id="rId17" Type="http://schemas.openxmlformats.org/officeDocument/2006/relationships/image" Target="../media/image117.png"/><Relationship Id="rId25" Type="http://schemas.openxmlformats.org/officeDocument/2006/relationships/image" Target="../media/image125.png"/><Relationship Id="rId2" Type="http://schemas.openxmlformats.org/officeDocument/2006/relationships/notesSlide" Target="../notesSlides/notesSlide33.xml"/><Relationship Id="rId16" Type="http://schemas.openxmlformats.org/officeDocument/2006/relationships/image" Target="../media/image116.png"/><Relationship Id="rId20" Type="http://schemas.openxmlformats.org/officeDocument/2006/relationships/image" Target="../media/image120.png"/><Relationship Id="rId1" Type="http://schemas.openxmlformats.org/officeDocument/2006/relationships/slideLayout" Target="../slideLayouts/slideLayout13.xml"/><Relationship Id="rId6" Type="http://schemas.openxmlformats.org/officeDocument/2006/relationships/image" Target="../media/image94.tiff"/><Relationship Id="rId11" Type="http://schemas.openxmlformats.org/officeDocument/2006/relationships/image" Target="../media/image111.png"/><Relationship Id="rId24" Type="http://schemas.openxmlformats.org/officeDocument/2006/relationships/image" Target="../media/image124.png"/><Relationship Id="rId5" Type="http://schemas.openxmlformats.org/officeDocument/2006/relationships/image" Target="../media/image106.png"/><Relationship Id="rId15" Type="http://schemas.openxmlformats.org/officeDocument/2006/relationships/image" Target="../media/image115.png"/><Relationship Id="rId23" Type="http://schemas.openxmlformats.org/officeDocument/2006/relationships/image" Target="../media/image123.png"/><Relationship Id="rId10" Type="http://schemas.openxmlformats.org/officeDocument/2006/relationships/image" Target="../media/image110.png"/><Relationship Id="rId19" Type="http://schemas.openxmlformats.org/officeDocument/2006/relationships/image" Target="../media/image119.png"/><Relationship Id="rId4" Type="http://schemas.openxmlformats.org/officeDocument/2006/relationships/image" Target="../media/image105.png"/><Relationship Id="rId9" Type="http://schemas.openxmlformats.org/officeDocument/2006/relationships/image" Target="../media/image109.png"/><Relationship Id="rId14" Type="http://schemas.openxmlformats.org/officeDocument/2006/relationships/image" Target="../media/image114.png"/><Relationship Id="rId22" Type="http://schemas.openxmlformats.org/officeDocument/2006/relationships/image" Target="../media/image12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hyperlink" Target="http://www.proofpoint.com/ask-365-expert" TargetMode="External"/><Relationship Id="rId2" Type="http://schemas.openxmlformats.org/officeDocument/2006/relationships/image" Target="../media/image126.png"/><Relationship Id="rId1" Type="http://schemas.openxmlformats.org/officeDocument/2006/relationships/slideLayout" Target="../slideLayouts/slideLayout13.xml"/><Relationship Id="rId5" Type="http://schemas.openxmlformats.org/officeDocument/2006/relationships/image" Target="../media/image127.png"/><Relationship Id="rId4" Type="http://schemas.openxmlformats.org/officeDocument/2006/relationships/hyperlink" Target="http://www.proofpoint.com/office365"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sz="6000" dirty="0" smtClean="0"/>
              <a:t>Protect your office 365 email from Three key threats</a:t>
            </a:r>
            <a:endParaRPr lang="en-US" sz="6000" dirty="0"/>
          </a:p>
        </p:txBody>
      </p:sp>
      <p:sp>
        <p:nvSpPr>
          <p:cNvPr id="5" name="Subtitle 4"/>
          <p:cNvSpPr>
            <a:spLocks noGrp="1"/>
          </p:cNvSpPr>
          <p:nvPr>
            <p:ph type="subTitle" idx="1"/>
          </p:nvPr>
        </p:nvSpPr>
        <p:spPr/>
        <p:txBody>
          <a:bodyPr>
            <a:noAutofit/>
          </a:bodyPr>
          <a:lstStyle/>
          <a:p>
            <a:r>
              <a:rPr lang="en-US" dirty="0" smtClean="0"/>
              <a:t>June, 2016</a:t>
            </a:r>
            <a:endParaRPr lang="en-US" b="0" dirty="0"/>
          </a:p>
        </p:txBody>
      </p:sp>
    </p:spTree>
    <p:extLst>
      <p:ext uri="{BB962C8B-B14F-4D97-AF65-F5344CB8AC3E}">
        <p14:creationId xmlns:p14="http://schemas.microsoft.com/office/powerpoint/2010/main" val="21319955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Agenda</a:t>
            </a:r>
            <a:endParaRPr lang="en-US" dirty="0"/>
          </a:p>
        </p:txBody>
      </p:sp>
      <p:sp>
        <p:nvSpPr>
          <p:cNvPr id="5" name="Content Placeholder 4"/>
          <p:cNvSpPr>
            <a:spLocks noGrp="1"/>
          </p:cNvSpPr>
          <p:nvPr>
            <p:ph idx="1"/>
          </p:nvPr>
        </p:nvSpPr>
        <p:spPr/>
        <p:txBody>
          <a:bodyPr/>
          <a:lstStyle/>
          <a:p>
            <a:r>
              <a:rPr lang="en-US" dirty="0" smtClean="0"/>
              <a:t>Threat landscape</a:t>
            </a:r>
          </a:p>
          <a:p>
            <a:r>
              <a:rPr lang="en-US" dirty="0" smtClean="0"/>
              <a:t>Threat samples</a:t>
            </a:r>
          </a:p>
          <a:p>
            <a:r>
              <a:rPr lang="en-US" dirty="0" smtClean="0"/>
              <a:t>Key </a:t>
            </a:r>
            <a:r>
              <a:rPr lang="en-US" dirty="0" smtClean="0"/>
              <a:t>requirements</a:t>
            </a:r>
            <a:endParaRPr lang="en-US" dirty="0" smtClean="0"/>
          </a:p>
          <a:p>
            <a:r>
              <a:rPr lang="en-US" dirty="0" smtClean="0"/>
              <a:t>How Proofpoint </a:t>
            </a:r>
            <a:r>
              <a:rPr lang="en-US" dirty="0" smtClean="0"/>
              <a:t>helps</a:t>
            </a:r>
            <a:endParaRPr lang="en-US" dirty="0" smtClean="0"/>
          </a:p>
          <a:p>
            <a:r>
              <a:rPr lang="en-US" dirty="0" smtClean="0"/>
              <a:t>Learn more</a:t>
            </a:r>
          </a:p>
          <a:p>
            <a:pPr marL="0" indent="0">
              <a:buNone/>
            </a:pPr>
            <a:endParaRPr lang="en-US" dirty="0" smtClean="0"/>
          </a:p>
          <a:p>
            <a:endParaRPr lang="en-US" dirty="0" smtClean="0"/>
          </a:p>
        </p:txBody>
      </p:sp>
    </p:spTree>
    <p:extLst>
      <p:ext uri="{BB962C8B-B14F-4D97-AF65-F5344CB8AC3E}">
        <p14:creationId xmlns:p14="http://schemas.microsoft.com/office/powerpoint/2010/main" val="30966204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Move to Office 365</a:t>
            </a:r>
            <a:endParaRPr lang="en-US" dirty="0"/>
          </a:p>
        </p:txBody>
      </p:sp>
      <p:pic>
        <p:nvPicPr>
          <p:cNvPr id="5" name="Picture 4"/>
          <p:cNvPicPr>
            <a:picLocks noChangeAspect="1"/>
          </p:cNvPicPr>
          <p:nvPr/>
        </p:nvPicPr>
        <p:blipFill rotWithShape="1">
          <a:blip r:embed="rId3"/>
          <a:srcRect t="10650"/>
          <a:stretch/>
        </p:blipFill>
        <p:spPr>
          <a:xfrm>
            <a:off x="1096946" y="1701800"/>
            <a:ext cx="4084655" cy="4470400"/>
          </a:xfrm>
          <a:prstGeom prst="rect">
            <a:avLst/>
          </a:prstGeom>
        </p:spPr>
      </p:pic>
      <p:sp>
        <p:nvSpPr>
          <p:cNvPr id="6" name="Isosceles Triangle 22"/>
          <p:cNvSpPr/>
          <p:nvPr/>
        </p:nvSpPr>
        <p:spPr>
          <a:xfrm rot="5400000">
            <a:off x="3879045" y="3616195"/>
            <a:ext cx="4468161" cy="643848"/>
          </a:xfrm>
          <a:prstGeom prst="triangle">
            <a:avLst>
              <a:gd name="adj" fmla="val 53439"/>
            </a:avLst>
          </a:prstGeom>
          <a:solidFill>
            <a:srgbClr val="E3F5FC"/>
          </a:solidFill>
          <a:ln w="9525">
            <a:noFill/>
            <a:miter lim="800000"/>
            <a:headEnd/>
            <a:tailEnd/>
          </a:ln>
        </p:spPr>
        <p:txBody>
          <a:bodyPr wrap="none" rtlCol="0" anchor="ctr"/>
          <a:lstStyle/>
          <a:p>
            <a:pPr algn="ctr"/>
            <a:endParaRPr lang="en-US" sz="1500" kern="0" dirty="0">
              <a:solidFill>
                <a:srgbClr val="09ADFF"/>
              </a:solidFill>
              <a:latin typeface="+mj-lt"/>
            </a:endParaRPr>
          </a:p>
        </p:txBody>
      </p:sp>
      <p:sp>
        <p:nvSpPr>
          <p:cNvPr id="7" name="Content Placeholder 2"/>
          <p:cNvSpPr>
            <a:spLocks noGrp="1"/>
          </p:cNvSpPr>
          <p:nvPr>
            <p:ph idx="1"/>
          </p:nvPr>
        </p:nvSpPr>
        <p:spPr>
          <a:xfrm>
            <a:off x="6502400" y="1803400"/>
            <a:ext cx="5384800" cy="4165600"/>
          </a:xfrm>
        </p:spPr>
        <p:txBody>
          <a:bodyPr>
            <a:normAutofit lnSpcReduction="10000"/>
          </a:bodyPr>
          <a:lstStyle/>
          <a:p>
            <a:r>
              <a:rPr lang="en-US" sz="2133" dirty="0"/>
              <a:t>How can I protect my Office 365 instance from advanced threats and targeted attacks?</a:t>
            </a:r>
          </a:p>
          <a:p>
            <a:endParaRPr lang="en-US" sz="2133" dirty="0"/>
          </a:p>
          <a:p>
            <a:r>
              <a:rPr lang="en-US" sz="2133" dirty="0"/>
              <a:t>Will I have the threat insights needed to identify these attacks?</a:t>
            </a:r>
          </a:p>
          <a:p>
            <a:endParaRPr lang="en-US" sz="2133" dirty="0"/>
          </a:p>
          <a:p>
            <a:r>
              <a:rPr lang="en-US" sz="2133" dirty="0"/>
              <a:t>Once identified, how will I orchestrate rapid response and containment?</a:t>
            </a:r>
          </a:p>
          <a:p>
            <a:endParaRPr lang="en-US" sz="2133" dirty="0"/>
          </a:p>
          <a:p>
            <a:r>
              <a:rPr lang="en-US" sz="2133" dirty="0"/>
              <a:t>What can I do to ensure service availability for O365-based email?</a:t>
            </a:r>
          </a:p>
          <a:p>
            <a:endParaRPr lang="en-US" sz="2133" dirty="0"/>
          </a:p>
          <a:p>
            <a:endParaRPr lang="en-US" sz="2133" dirty="0"/>
          </a:p>
          <a:p>
            <a:endParaRPr lang="en-US" sz="2133" dirty="0"/>
          </a:p>
          <a:p>
            <a:endParaRPr lang="en-US" sz="2133" dirty="0"/>
          </a:p>
        </p:txBody>
      </p:sp>
      <p:sp>
        <p:nvSpPr>
          <p:cNvPr id="8" name="Content Placeholder 2"/>
          <p:cNvSpPr txBox="1">
            <a:spLocks/>
          </p:cNvSpPr>
          <p:nvPr/>
        </p:nvSpPr>
        <p:spPr bwMode="auto">
          <a:xfrm>
            <a:off x="6400800" y="990601"/>
            <a:ext cx="5740400" cy="5185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121917" tIns="60959" rIns="121917" bIns="60959" numCol="1" anchor="t" anchorCtr="0" compatLnSpc="1">
            <a:prstTxWarp prst="textNoShape">
              <a:avLst/>
            </a:prstTxWarp>
          </a:bodyPr>
          <a:lstStyle>
            <a:lvl1pPr marL="273044" indent="-273044" algn="l" rtl="0" eaLnBrk="1" fontAlgn="base" hangingPunct="1">
              <a:spcBef>
                <a:spcPct val="20000"/>
              </a:spcBef>
              <a:spcAft>
                <a:spcPct val="0"/>
              </a:spcAft>
              <a:buClr>
                <a:schemeClr val="accent1"/>
              </a:buClr>
              <a:buSzPct val="80000"/>
              <a:buFont typeface="Wingdings" pitchFamily="2" charset="2"/>
              <a:buChar char="§"/>
              <a:defRPr sz="2000" kern="1200">
                <a:solidFill>
                  <a:srgbClr val="404040"/>
                </a:solidFill>
                <a:latin typeface="Arial"/>
                <a:ea typeface="MS PGothic" pitchFamily="34" charset="-128"/>
                <a:cs typeface="Arial"/>
              </a:defRPr>
            </a:lvl1pPr>
            <a:lvl2pPr marL="547674" indent="-273044" algn="l" rtl="0" eaLnBrk="1" fontAlgn="base" hangingPunct="1">
              <a:spcBef>
                <a:spcPct val="20000"/>
              </a:spcBef>
              <a:spcAft>
                <a:spcPct val="0"/>
              </a:spcAft>
              <a:buClr>
                <a:schemeClr val="accent1"/>
              </a:buClr>
              <a:buSzPct val="80000"/>
              <a:buFont typeface="Wingdings" pitchFamily="2" charset="2"/>
              <a:buChar char="§"/>
              <a:defRPr kern="1200">
                <a:solidFill>
                  <a:srgbClr val="404040"/>
                </a:solidFill>
                <a:latin typeface="Arial"/>
                <a:ea typeface="MS PGothic" pitchFamily="34" charset="-128"/>
                <a:cs typeface="Arial"/>
              </a:defRPr>
            </a:lvl2pPr>
            <a:lvl3pPr marL="914378" indent="-273044" algn="l" rtl="0" eaLnBrk="1" fontAlgn="base" hangingPunct="1">
              <a:spcBef>
                <a:spcPct val="20000"/>
              </a:spcBef>
              <a:spcAft>
                <a:spcPct val="0"/>
              </a:spcAft>
              <a:buClr>
                <a:schemeClr val="accent1"/>
              </a:buClr>
              <a:buSzPct val="80000"/>
              <a:buFont typeface="Lucida Grande" charset="0"/>
              <a:buChar char="–"/>
              <a:defRPr sz="1600" kern="1200">
                <a:solidFill>
                  <a:srgbClr val="404040"/>
                </a:solidFill>
                <a:latin typeface="Arial"/>
                <a:ea typeface="MS PGothic" pitchFamily="34" charset="-128"/>
                <a:cs typeface="Arial"/>
              </a:defRPr>
            </a:lvl3pPr>
            <a:lvl4pPr marL="1142972" indent="-273044" algn="l" rtl="0" eaLnBrk="1" fontAlgn="base" hangingPunct="1">
              <a:spcBef>
                <a:spcPct val="20000"/>
              </a:spcBef>
              <a:spcAft>
                <a:spcPct val="0"/>
              </a:spcAft>
              <a:buClr>
                <a:schemeClr val="accent1"/>
              </a:buClr>
              <a:buSzPct val="80000"/>
              <a:buFont typeface="Lucida Grande" charset="0"/>
              <a:buChar char="–"/>
              <a:defRPr sz="1600" kern="1200">
                <a:solidFill>
                  <a:srgbClr val="404040"/>
                </a:solidFill>
                <a:latin typeface="Arial"/>
                <a:ea typeface="MS PGothic" pitchFamily="34" charset="-128"/>
                <a:cs typeface="Arial"/>
              </a:defRPr>
            </a:lvl4pPr>
            <a:lvl5pPr marL="1371566" indent="-273044" algn="l" rtl="0" eaLnBrk="1" fontAlgn="base" hangingPunct="1">
              <a:spcBef>
                <a:spcPct val="20000"/>
              </a:spcBef>
              <a:spcAft>
                <a:spcPct val="0"/>
              </a:spcAft>
              <a:buClr>
                <a:schemeClr val="accent1"/>
              </a:buClr>
              <a:buSzPct val="80000"/>
              <a:buFont typeface="Lucida Grande" charset="0"/>
              <a:buChar char="–"/>
              <a:defRPr sz="1600" kern="1200">
                <a:solidFill>
                  <a:srgbClr val="404040"/>
                </a:solidFill>
                <a:latin typeface="Arial"/>
                <a:ea typeface="MS PGothic" pitchFamily="34" charset="-128"/>
                <a:cs typeface="Arial"/>
              </a:defRPr>
            </a:lvl5pPr>
            <a:lvl6pPr marL="2514537"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Bef>
                <a:spcPts val="0"/>
              </a:spcBef>
              <a:spcAft>
                <a:spcPts val="0"/>
              </a:spcAft>
              <a:buClrTx/>
              <a:buSzTx/>
              <a:buNone/>
              <a:defRPr/>
            </a:pPr>
            <a:r>
              <a:rPr lang="en-US" altLang="en-US" sz="2133" b="1" i="1" dirty="0">
                <a:latin typeface="Arial" panose="020B0604020202020204" pitchFamily="34" charset="0"/>
                <a:cs typeface="Arial" panose="020B0604020202020204" pitchFamily="34" charset="0"/>
              </a:rPr>
              <a:t>But many organizations have unanswered questions, some of which are:</a:t>
            </a:r>
          </a:p>
        </p:txBody>
      </p:sp>
      <p:sp>
        <p:nvSpPr>
          <p:cNvPr id="9" name="Content Placeholder 2"/>
          <p:cNvSpPr txBox="1">
            <a:spLocks/>
          </p:cNvSpPr>
          <p:nvPr/>
        </p:nvSpPr>
        <p:spPr bwMode="auto">
          <a:xfrm>
            <a:off x="558800" y="990601"/>
            <a:ext cx="5435600" cy="5185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121917" tIns="60959" rIns="121917" bIns="60959" numCol="1" anchor="t" anchorCtr="0" compatLnSpc="1">
            <a:prstTxWarp prst="textNoShape">
              <a:avLst/>
            </a:prstTxWarp>
          </a:bodyPr>
          <a:lstStyle>
            <a:lvl1pPr marL="273044" indent="-273044" algn="l" rtl="0" eaLnBrk="1" fontAlgn="base" hangingPunct="1">
              <a:spcBef>
                <a:spcPct val="20000"/>
              </a:spcBef>
              <a:spcAft>
                <a:spcPct val="0"/>
              </a:spcAft>
              <a:buClr>
                <a:schemeClr val="accent1"/>
              </a:buClr>
              <a:buSzPct val="80000"/>
              <a:buFont typeface="Wingdings" pitchFamily="2" charset="2"/>
              <a:buChar char="§"/>
              <a:defRPr sz="2000" kern="1200">
                <a:solidFill>
                  <a:srgbClr val="404040"/>
                </a:solidFill>
                <a:latin typeface="Arial"/>
                <a:ea typeface="MS PGothic" pitchFamily="34" charset="-128"/>
                <a:cs typeface="Arial"/>
              </a:defRPr>
            </a:lvl1pPr>
            <a:lvl2pPr marL="547674" indent="-273044" algn="l" rtl="0" eaLnBrk="1" fontAlgn="base" hangingPunct="1">
              <a:spcBef>
                <a:spcPct val="20000"/>
              </a:spcBef>
              <a:spcAft>
                <a:spcPct val="0"/>
              </a:spcAft>
              <a:buClr>
                <a:schemeClr val="accent1"/>
              </a:buClr>
              <a:buSzPct val="80000"/>
              <a:buFont typeface="Wingdings" pitchFamily="2" charset="2"/>
              <a:buChar char="§"/>
              <a:defRPr kern="1200">
                <a:solidFill>
                  <a:srgbClr val="404040"/>
                </a:solidFill>
                <a:latin typeface="Arial"/>
                <a:ea typeface="MS PGothic" pitchFamily="34" charset="-128"/>
                <a:cs typeface="Arial"/>
              </a:defRPr>
            </a:lvl2pPr>
            <a:lvl3pPr marL="914378" indent="-273044" algn="l" rtl="0" eaLnBrk="1" fontAlgn="base" hangingPunct="1">
              <a:spcBef>
                <a:spcPct val="20000"/>
              </a:spcBef>
              <a:spcAft>
                <a:spcPct val="0"/>
              </a:spcAft>
              <a:buClr>
                <a:schemeClr val="accent1"/>
              </a:buClr>
              <a:buSzPct val="80000"/>
              <a:buFont typeface="Lucida Grande" charset="0"/>
              <a:buChar char="–"/>
              <a:defRPr sz="1600" kern="1200">
                <a:solidFill>
                  <a:srgbClr val="404040"/>
                </a:solidFill>
                <a:latin typeface="Arial"/>
                <a:ea typeface="MS PGothic" pitchFamily="34" charset="-128"/>
                <a:cs typeface="Arial"/>
              </a:defRPr>
            </a:lvl3pPr>
            <a:lvl4pPr marL="1142972" indent="-273044" algn="l" rtl="0" eaLnBrk="1" fontAlgn="base" hangingPunct="1">
              <a:spcBef>
                <a:spcPct val="20000"/>
              </a:spcBef>
              <a:spcAft>
                <a:spcPct val="0"/>
              </a:spcAft>
              <a:buClr>
                <a:schemeClr val="accent1"/>
              </a:buClr>
              <a:buSzPct val="80000"/>
              <a:buFont typeface="Lucida Grande" charset="0"/>
              <a:buChar char="–"/>
              <a:defRPr sz="1600" kern="1200">
                <a:solidFill>
                  <a:srgbClr val="404040"/>
                </a:solidFill>
                <a:latin typeface="Arial"/>
                <a:ea typeface="MS PGothic" pitchFamily="34" charset="-128"/>
                <a:cs typeface="Arial"/>
              </a:defRPr>
            </a:lvl4pPr>
            <a:lvl5pPr marL="1371566" indent="-273044" algn="l" rtl="0" eaLnBrk="1" fontAlgn="base" hangingPunct="1">
              <a:spcBef>
                <a:spcPct val="20000"/>
              </a:spcBef>
              <a:spcAft>
                <a:spcPct val="0"/>
              </a:spcAft>
              <a:buClr>
                <a:schemeClr val="accent1"/>
              </a:buClr>
              <a:buSzPct val="80000"/>
              <a:buFont typeface="Lucida Grande" charset="0"/>
              <a:buChar char="–"/>
              <a:defRPr sz="1600" kern="1200">
                <a:solidFill>
                  <a:srgbClr val="404040"/>
                </a:solidFill>
                <a:latin typeface="Arial"/>
                <a:ea typeface="MS PGothic" pitchFamily="34" charset="-128"/>
                <a:cs typeface="Arial"/>
              </a:defRPr>
            </a:lvl5pPr>
            <a:lvl6pPr marL="2514537"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Bef>
                <a:spcPts val="0"/>
              </a:spcBef>
              <a:spcAft>
                <a:spcPts val="0"/>
              </a:spcAft>
              <a:buClrTx/>
              <a:buSzTx/>
              <a:buNone/>
              <a:defRPr/>
            </a:pPr>
            <a:r>
              <a:rPr lang="en-US" altLang="en-US" sz="2133" b="1" i="1" dirty="0">
                <a:latin typeface="Arial" panose="020B0604020202020204" pitchFamily="34" charset="0"/>
                <a:cs typeface="Arial" panose="020B0604020202020204" pitchFamily="34" charset="0"/>
              </a:rPr>
              <a:t>The collaboration benefits of Office 365 are driving rapid adoption.</a:t>
            </a:r>
          </a:p>
        </p:txBody>
      </p:sp>
    </p:spTree>
    <p:extLst>
      <p:ext uri="{BB962C8B-B14F-4D97-AF65-F5344CB8AC3E}">
        <p14:creationId xmlns:p14="http://schemas.microsoft.com/office/powerpoint/2010/main" val="2002421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fade">
                                      <p:cBhvr>
                                        <p:cTn id="22" dur="500"/>
                                        <p:tgtEl>
                                          <p:spTgt spid="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fade">
                                      <p:cBhvr>
                                        <p:cTn id="27"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56029"/>
            <a:ext cx="11887200" cy="6229350"/>
          </a:xfrm>
          <a:prstGeom prst="rect">
            <a:avLst/>
          </a:prstGeom>
        </p:spPr>
      </p:pic>
      <p:sp>
        <p:nvSpPr>
          <p:cNvPr id="3" name="TextBox 2"/>
          <p:cNvSpPr txBox="1"/>
          <p:nvPr/>
        </p:nvSpPr>
        <p:spPr>
          <a:xfrm>
            <a:off x="101601" y="6128834"/>
            <a:ext cx="2170787" cy="256545"/>
          </a:xfrm>
          <a:prstGeom prst="rect">
            <a:avLst/>
          </a:prstGeom>
          <a:noFill/>
        </p:spPr>
        <p:txBody>
          <a:bodyPr wrap="none" rtlCol="0">
            <a:spAutoFit/>
          </a:bodyPr>
          <a:lstStyle/>
          <a:p>
            <a:r>
              <a:rPr lang="en-US" sz="1067" dirty="0">
                <a:latin typeface="+mj-lt"/>
              </a:rPr>
              <a:t>Source: </a:t>
            </a:r>
            <a:r>
              <a:rPr lang="en-US" sz="1067" dirty="0" smtClean="0">
                <a:latin typeface="+mj-lt"/>
                <a:hlinkClick r:id="rId4"/>
              </a:rPr>
              <a:t>Proofpoint Threat Insights</a:t>
            </a:r>
            <a:endParaRPr lang="en-US" sz="1067" dirty="0">
              <a:latin typeface="+mj-lt"/>
            </a:endParaRPr>
          </a:p>
        </p:txBody>
      </p:sp>
    </p:spTree>
    <p:extLst>
      <p:ext uri="{BB962C8B-B14F-4D97-AF65-F5344CB8AC3E}">
        <p14:creationId xmlns:p14="http://schemas.microsoft.com/office/powerpoint/2010/main" val="23797821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201" y="1"/>
            <a:ext cx="5114911" cy="5425631"/>
          </a:xfrm>
          <a:prstGeom prst="rect">
            <a:avLst/>
          </a:prstGeom>
        </p:spPr>
      </p:pic>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34865" y="374876"/>
            <a:ext cx="5547716" cy="4935304"/>
          </a:xfrm>
          <a:prstGeom prst="rect">
            <a:avLst/>
          </a:prstGeom>
        </p:spPr>
      </p:pic>
      <p:sp>
        <p:nvSpPr>
          <p:cNvPr id="2" name="TextBox 1"/>
          <p:cNvSpPr txBox="1"/>
          <p:nvPr/>
        </p:nvSpPr>
        <p:spPr>
          <a:xfrm>
            <a:off x="1625600" y="5353656"/>
            <a:ext cx="3657600" cy="502573"/>
          </a:xfrm>
          <a:prstGeom prst="rect">
            <a:avLst/>
          </a:prstGeom>
          <a:noFill/>
        </p:spPr>
        <p:txBody>
          <a:bodyPr wrap="square" rtlCol="0">
            <a:spAutoFit/>
          </a:bodyPr>
          <a:lstStyle/>
          <a:p>
            <a:r>
              <a:rPr lang="en-US" sz="1333" dirty="0">
                <a:latin typeface="+mj-lt"/>
              </a:rPr>
              <a:t>Malware payloads most frequently delivered by malicious document attachments in 2015</a:t>
            </a:r>
          </a:p>
        </p:txBody>
      </p:sp>
      <p:sp>
        <p:nvSpPr>
          <p:cNvPr id="5" name="TextBox 4"/>
          <p:cNvSpPr txBox="1"/>
          <p:nvPr/>
        </p:nvSpPr>
        <p:spPr>
          <a:xfrm>
            <a:off x="101601" y="5969001"/>
            <a:ext cx="2087431" cy="256545"/>
          </a:xfrm>
          <a:prstGeom prst="rect">
            <a:avLst/>
          </a:prstGeom>
          <a:noFill/>
        </p:spPr>
        <p:txBody>
          <a:bodyPr wrap="none" rtlCol="0">
            <a:spAutoFit/>
          </a:bodyPr>
          <a:lstStyle/>
          <a:p>
            <a:r>
              <a:rPr lang="en-US" sz="1067" dirty="0">
                <a:latin typeface="+mj-lt"/>
              </a:rPr>
              <a:t>Source: </a:t>
            </a:r>
            <a:r>
              <a:rPr lang="en-US" sz="1067" dirty="0">
                <a:latin typeface="+mj-lt"/>
                <a:hlinkClick r:id="rId5"/>
              </a:rPr>
              <a:t>The Human Factor 2016</a:t>
            </a:r>
            <a:endParaRPr lang="en-US" sz="1067" dirty="0">
              <a:latin typeface="+mj-lt"/>
            </a:endParaRPr>
          </a:p>
        </p:txBody>
      </p:sp>
      <p:sp>
        <p:nvSpPr>
          <p:cNvPr id="6" name="Rectangle 5"/>
          <p:cNvSpPr/>
          <p:nvPr/>
        </p:nvSpPr>
        <p:spPr>
          <a:xfrm>
            <a:off x="7213601" y="5456248"/>
            <a:ext cx="3299045" cy="297454"/>
          </a:xfrm>
          <a:prstGeom prst="rect">
            <a:avLst/>
          </a:prstGeom>
        </p:spPr>
        <p:txBody>
          <a:bodyPr wrap="none">
            <a:spAutoFit/>
          </a:bodyPr>
          <a:lstStyle/>
          <a:p>
            <a:r>
              <a:rPr lang="en-US" sz="1333" dirty="0">
                <a:latin typeface="+mj-lt"/>
              </a:rPr>
              <a:t>Top document attachments formats, 2015</a:t>
            </a:r>
          </a:p>
        </p:txBody>
      </p:sp>
    </p:spTree>
    <p:extLst>
      <p:ext uri="{BB962C8B-B14F-4D97-AF65-F5344CB8AC3E}">
        <p14:creationId xmlns:p14="http://schemas.microsoft.com/office/powerpoint/2010/main" val="18383687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56029"/>
            <a:ext cx="11887200" cy="6229350"/>
          </a:xfrm>
          <a:prstGeom prst="rect">
            <a:avLst/>
          </a:prstGeom>
        </p:spPr>
      </p:pic>
      <p:sp>
        <p:nvSpPr>
          <p:cNvPr id="6" name="Down Arrow 5"/>
          <p:cNvSpPr/>
          <p:nvPr/>
        </p:nvSpPr>
        <p:spPr>
          <a:xfrm>
            <a:off x="10128068" y="480134"/>
            <a:ext cx="274320" cy="2743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1361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2016 Explosion of </a:t>
            </a:r>
            <a:r>
              <a:rPr lang="en-US" dirty="0" err="1" smtClean="0"/>
              <a:t>Javascript</a:t>
            </a:r>
            <a:r>
              <a:rPr lang="en-US" dirty="0" smtClean="0"/>
              <a:t> Attachments (beyond Office/PDF)</a:t>
            </a:r>
            <a:endParaRPr lang="en-US" dirty="0"/>
          </a:p>
        </p:txBody>
      </p:sp>
      <p:pic>
        <p:nvPicPr>
          <p:cNvPr id="4" name="Picture 2" descr="https://www.proofpoint.com/sites/default/files/jscript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340078"/>
            <a:ext cx="9296400" cy="4387775"/>
          </a:xfrm>
          <a:prstGeom prst="rect">
            <a:avLst/>
          </a:prstGeom>
          <a:noFill/>
          <a:extLst>
            <a:ext uri="{909E8E84-426E-40DD-AFC4-6F175D3DCCD1}">
              <a14:hiddenFill xmlns:a14="http://schemas.microsoft.com/office/drawing/2010/main">
                <a:solidFill>
                  <a:srgbClr val="FFFFFF"/>
                </a:solidFill>
              </a14:hiddenFill>
            </a:ext>
          </a:extLst>
        </p:spPr>
      </p:pic>
      <p:sp>
        <p:nvSpPr>
          <p:cNvPr id="5" name="Down Arrow 4"/>
          <p:cNvSpPr/>
          <p:nvPr/>
        </p:nvSpPr>
        <p:spPr>
          <a:xfrm>
            <a:off x="4038600" y="3733800"/>
            <a:ext cx="274320" cy="2743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52756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664960" y="1534886"/>
            <a:ext cx="5120640" cy="2403107"/>
          </a:xfrm>
          <a:ln>
            <a:noFill/>
          </a:ln>
          <a:effectLst>
            <a:outerShdw blurRad="63500" sx="102000" sy="102000" algn="ctr" rotWithShape="0">
              <a:prstClr val="black">
                <a:alpha val="40000"/>
              </a:prstClr>
            </a:outerShdw>
          </a:effectLst>
        </p:spPr>
      </p:pic>
      <p:sp>
        <p:nvSpPr>
          <p:cNvPr id="13314" name="Title 3"/>
          <p:cNvSpPr>
            <a:spLocks noGrp="1"/>
          </p:cNvSpPr>
          <p:nvPr>
            <p:ph type="title"/>
          </p:nvPr>
        </p:nvSpPr>
        <p:spPr>
          <a:xfrm>
            <a:off x="406400" y="175685"/>
            <a:ext cx="11379200" cy="1043516"/>
          </a:xfrm>
        </p:spPr>
        <p:txBody>
          <a:bodyPr>
            <a:normAutofit/>
          </a:bodyPr>
          <a:lstStyle/>
          <a:p>
            <a:r>
              <a:rPr lang="en-US" altLang="en-US" sz="3200" dirty="0" err="1">
                <a:latin typeface="Arial" pitchFamily="34" charset="0"/>
                <a:cs typeface="Arial" pitchFamily="34" charset="0"/>
              </a:rPr>
              <a:t>Locky</a:t>
            </a:r>
            <a:r>
              <a:rPr lang="en-US" altLang="en-US" sz="3200" dirty="0">
                <a:latin typeface="Arial" pitchFamily="34" charset="0"/>
                <a:cs typeface="Arial" pitchFamily="34" charset="0"/>
              </a:rPr>
              <a:t> Cybercriminals Continue </a:t>
            </a:r>
            <a:r>
              <a:rPr lang="en-US" altLang="en-US" sz="3200" dirty="0" smtClean="0">
                <a:latin typeface="Arial" pitchFamily="34" charset="0"/>
                <a:cs typeface="Arial" pitchFamily="34" charset="0"/>
              </a:rPr>
              <a:t>Innovation</a:t>
            </a:r>
            <a:br>
              <a:rPr lang="en-US" altLang="en-US" sz="3200" dirty="0" smtClean="0">
                <a:latin typeface="Arial" pitchFamily="34" charset="0"/>
                <a:cs typeface="Arial" pitchFamily="34" charset="0"/>
              </a:rPr>
            </a:br>
            <a:r>
              <a:rPr lang="en-US" altLang="en-US" sz="3200" dirty="0" smtClean="0">
                <a:latin typeface="Arial" pitchFamily="34" charset="0"/>
                <a:cs typeface="Arial" pitchFamily="34" charset="0"/>
              </a:rPr>
              <a:t>Embedding threats in archive files</a:t>
            </a:r>
            <a:endParaRPr lang="en-US" altLang="en-US" sz="3200" dirty="0">
              <a:latin typeface="Arial" pitchFamily="34" charset="0"/>
              <a:cs typeface="Arial" pitchFamily="34" charset="0"/>
            </a:endParaRPr>
          </a:p>
        </p:txBody>
      </p:sp>
      <p:sp>
        <p:nvSpPr>
          <p:cNvPr id="13315" name="Content Placeholder 4"/>
          <p:cNvSpPr>
            <a:spLocks noGrp="1"/>
          </p:cNvSpPr>
          <p:nvPr>
            <p:ph sz="half" idx="1"/>
          </p:nvPr>
        </p:nvSpPr>
        <p:spPr>
          <a:xfrm>
            <a:off x="406400" y="1532705"/>
            <a:ext cx="6197601" cy="4389120"/>
          </a:xfrm>
        </p:spPr>
        <p:txBody>
          <a:bodyPr>
            <a:noAutofit/>
          </a:bodyPr>
          <a:lstStyle/>
          <a:p>
            <a:pPr>
              <a:spcBef>
                <a:spcPts val="300"/>
              </a:spcBef>
            </a:pPr>
            <a:r>
              <a:rPr lang="en-US" dirty="0"/>
              <a:t>“</a:t>
            </a:r>
            <a:r>
              <a:rPr lang="en-US" dirty="0" err="1"/>
              <a:t>RockLoader</a:t>
            </a:r>
            <a:r>
              <a:rPr lang="en-US" dirty="0"/>
              <a:t>” = attachments + malware variant</a:t>
            </a:r>
          </a:p>
          <a:p>
            <a:pPr>
              <a:spcBef>
                <a:spcPts val="300"/>
              </a:spcBef>
            </a:pPr>
            <a:endParaRPr lang="en-US" dirty="0"/>
          </a:p>
          <a:p>
            <a:pPr>
              <a:spcBef>
                <a:spcPts val="300"/>
              </a:spcBef>
            </a:pPr>
            <a:r>
              <a:rPr lang="en-US" dirty="0" smtClean="0"/>
              <a:t>Intermediary </a:t>
            </a:r>
            <a:r>
              <a:rPr lang="en-US" dirty="0"/>
              <a:t>installing </a:t>
            </a:r>
            <a:r>
              <a:rPr lang="en-US" dirty="0" err="1"/>
              <a:t>Locky</a:t>
            </a:r>
            <a:r>
              <a:rPr lang="en-US" dirty="0"/>
              <a:t> </a:t>
            </a:r>
            <a:r>
              <a:rPr lang="en-US" u="sng" dirty="0"/>
              <a:t>and</a:t>
            </a:r>
            <a:r>
              <a:rPr lang="en-US" dirty="0"/>
              <a:t> potentially other malware, including </a:t>
            </a:r>
            <a:r>
              <a:rPr lang="en-US" dirty="0" err="1"/>
              <a:t>Dridex</a:t>
            </a:r>
            <a:r>
              <a:rPr lang="en-US" dirty="0"/>
              <a:t> 220, Pony, and </a:t>
            </a:r>
            <a:r>
              <a:rPr lang="en-US" dirty="0" err="1"/>
              <a:t>Kegotip</a:t>
            </a:r>
            <a:endParaRPr lang="en-US" dirty="0"/>
          </a:p>
          <a:p>
            <a:pPr>
              <a:spcBef>
                <a:spcPts val="300"/>
              </a:spcBef>
            </a:pPr>
            <a:endParaRPr lang="en-US" dirty="0"/>
          </a:p>
          <a:p>
            <a:pPr>
              <a:spcBef>
                <a:spcPts val="300"/>
              </a:spcBef>
            </a:pPr>
            <a:r>
              <a:rPr lang="en-US" dirty="0"/>
              <a:t>Delivery strategies vary to evade </a:t>
            </a:r>
            <a:r>
              <a:rPr lang="en-US" dirty="0" smtClean="0"/>
              <a:t>security:</a:t>
            </a:r>
            <a:endParaRPr lang="en-US" dirty="0"/>
          </a:p>
          <a:p>
            <a:pPr lvl="1">
              <a:spcBef>
                <a:spcPts val="300"/>
              </a:spcBef>
            </a:pPr>
            <a:r>
              <a:rPr lang="en-US" sz="2000" dirty="0" smtClean="0"/>
              <a:t>Convoluted JavaScript </a:t>
            </a:r>
            <a:r>
              <a:rPr lang="en-US" sz="2000" dirty="0"/>
              <a:t>obfuscation</a:t>
            </a:r>
          </a:p>
          <a:p>
            <a:pPr lvl="1">
              <a:spcBef>
                <a:spcPts val="300"/>
              </a:spcBef>
            </a:pPr>
            <a:r>
              <a:rPr lang="en-US" sz="2000" dirty="0"/>
              <a:t>Additional junk </a:t>
            </a:r>
            <a:r>
              <a:rPr lang="en-US" sz="2000" dirty="0" smtClean="0"/>
              <a:t>files </a:t>
            </a:r>
            <a:r>
              <a:rPr lang="en-US" sz="2000" dirty="0"/>
              <a:t>to help evade detections</a:t>
            </a:r>
          </a:p>
          <a:p>
            <a:pPr lvl="1">
              <a:spcBef>
                <a:spcPts val="300"/>
              </a:spcBef>
            </a:pPr>
            <a:r>
              <a:rPr lang="en-US" sz="2000" dirty="0"/>
              <a:t>Mangled “Content-Type” </a:t>
            </a:r>
            <a:r>
              <a:rPr lang="en-US" sz="2000" dirty="0" smtClean="0"/>
              <a:t>headers</a:t>
            </a:r>
            <a:endParaRPr lang="en-US" sz="2000" dirty="0"/>
          </a:p>
          <a:p>
            <a:pPr lvl="1">
              <a:spcBef>
                <a:spcPts val="300"/>
              </a:spcBef>
            </a:pPr>
            <a:r>
              <a:rPr lang="en-US" sz="2000" dirty="0"/>
              <a:t>The use of RAR instead of </a:t>
            </a:r>
            <a:r>
              <a:rPr lang="en-US" sz="2000" dirty="0" smtClean="0"/>
              <a:t>Zip </a:t>
            </a:r>
            <a:r>
              <a:rPr lang="en-US" sz="2000" dirty="0"/>
              <a:t>of </a:t>
            </a:r>
            <a:r>
              <a:rPr lang="en-US" sz="2000" dirty="0" smtClean="0"/>
              <a:t>JavaScript</a:t>
            </a:r>
            <a:endParaRPr lang="en-US" sz="2000" dirty="0"/>
          </a:p>
        </p:txBody>
      </p:sp>
      <p:sp>
        <p:nvSpPr>
          <p:cNvPr id="11" name="TextBox 10"/>
          <p:cNvSpPr txBox="1"/>
          <p:nvPr/>
        </p:nvSpPr>
        <p:spPr>
          <a:xfrm>
            <a:off x="6575552" y="5376827"/>
            <a:ext cx="5583936" cy="420756"/>
          </a:xfrm>
          <a:prstGeom prst="rect">
            <a:avLst/>
          </a:prstGeom>
          <a:noFill/>
        </p:spPr>
        <p:txBody>
          <a:bodyPr wrap="square" rtlCol="0">
            <a:spAutoFit/>
          </a:bodyPr>
          <a:lstStyle/>
          <a:p>
            <a:pPr algn="ctr"/>
            <a:r>
              <a:rPr lang="en-US" sz="1067" i="1" dirty="0">
                <a:solidFill>
                  <a:srgbClr val="66656C"/>
                </a:solidFill>
                <a:latin typeface="Franklin Gothic Medium"/>
              </a:rPr>
              <a:t>Email delivering the zipped JavaScript and</a:t>
            </a:r>
          </a:p>
          <a:p>
            <a:pPr algn="ctr"/>
            <a:r>
              <a:rPr lang="en-US" sz="1067" i="1" dirty="0">
                <a:solidFill>
                  <a:srgbClr val="66656C"/>
                </a:solidFill>
                <a:latin typeface="Franklin Gothic Medium"/>
              </a:rPr>
              <a:t>attachment containing malicious .</a:t>
            </a:r>
            <a:r>
              <a:rPr lang="en-US" sz="1067" i="1" dirty="0" err="1">
                <a:solidFill>
                  <a:srgbClr val="66656C"/>
                </a:solidFill>
                <a:latin typeface="Franklin Gothic Medium"/>
              </a:rPr>
              <a:t>js</a:t>
            </a:r>
            <a:r>
              <a:rPr lang="en-US" sz="1067" i="1" dirty="0">
                <a:solidFill>
                  <a:srgbClr val="66656C"/>
                </a:solidFill>
                <a:latin typeface="Franklin Gothic Medium"/>
              </a:rPr>
              <a:t> files and a junk v1V file</a:t>
            </a:r>
          </a:p>
        </p:txBody>
      </p:sp>
      <p:pic>
        <p:nvPicPr>
          <p:cNvPr id="9" name="Content Placeholder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7200" y="2957286"/>
            <a:ext cx="5120640" cy="2288973"/>
          </a:xfrm>
          <a:prstGeom prst="rect">
            <a:avLst/>
          </a:prstGeom>
          <a:ln>
            <a:noFill/>
          </a:ln>
          <a:effectLst>
            <a:outerShdw blurRad="63500" sx="102000" sy="102000" algn="ctr" rotWithShape="0">
              <a:prstClr val="black">
                <a:alpha val="40000"/>
              </a:prstClr>
            </a:outerShdw>
          </a:effectLst>
        </p:spPr>
      </p:pic>
      <p:sp>
        <p:nvSpPr>
          <p:cNvPr id="7" name="TextBox 6"/>
          <p:cNvSpPr txBox="1"/>
          <p:nvPr/>
        </p:nvSpPr>
        <p:spPr>
          <a:xfrm>
            <a:off x="762000" y="4942112"/>
            <a:ext cx="5486400" cy="914400"/>
          </a:xfrm>
          <a:prstGeom prst="rect">
            <a:avLst/>
          </a:prstGeom>
          <a:gradFill>
            <a:gsLst>
              <a:gs pos="0">
                <a:schemeClr val="tx1">
                  <a:lumMod val="20000"/>
                  <a:lumOff val="80000"/>
                </a:schemeClr>
              </a:gs>
              <a:gs pos="25000">
                <a:schemeClr val="bg2"/>
              </a:gs>
            </a:gsLst>
            <a:lin ang="16200000" scaled="0"/>
          </a:gradFill>
          <a:ln>
            <a:solidFill>
              <a:srgbClr val="000000"/>
            </a:solidFill>
          </a:ln>
          <a:effectLst>
            <a:outerShdw blurRad="50800" dist="38100" dir="2700000" algn="tl" rotWithShape="0">
              <a:prstClr val="black">
                <a:alpha val="40000"/>
              </a:prstClr>
            </a:outerShdw>
          </a:effectLst>
        </p:spPr>
        <p:txBody>
          <a:bodyPr wrap="square" rtlCol="0" anchor="ctr">
            <a:spAutoFit/>
          </a:bodyPr>
          <a:lstStyle/>
          <a:p>
            <a:pPr algn="ctr"/>
            <a:r>
              <a:rPr lang="en-US" sz="2400" b="1" dirty="0">
                <a:solidFill>
                  <a:srgbClr val="66656C"/>
                </a:solidFill>
                <a:latin typeface="Arial"/>
                <a:cs typeface="Arial"/>
              </a:rPr>
              <a:t>Threat actors are working quickly to evade detection</a:t>
            </a:r>
          </a:p>
        </p:txBody>
      </p:sp>
    </p:spTree>
    <p:extLst>
      <p:ext uri="{BB962C8B-B14F-4D97-AF65-F5344CB8AC3E}">
        <p14:creationId xmlns:p14="http://schemas.microsoft.com/office/powerpoint/2010/main" val="3237912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Credential phish leads to malware</a:t>
            </a:r>
            <a:endParaRPr lang="en-US" dirty="0"/>
          </a:p>
        </p:txBody>
      </p:sp>
      <p:sp>
        <p:nvSpPr>
          <p:cNvPr id="5" name="Content Placeholder 4"/>
          <p:cNvSpPr>
            <a:spLocks noGrp="1"/>
          </p:cNvSpPr>
          <p:nvPr>
            <p:ph idx="1"/>
          </p:nvPr>
        </p:nvSpPr>
        <p:spPr>
          <a:xfrm>
            <a:off x="609600" y="1376515"/>
            <a:ext cx="5562600" cy="4351338"/>
          </a:xfrm>
        </p:spPr>
        <p:txBody>
          <a:bodyPr>
            <a:normAutofit/>
          </a:bodyPr>
          <a:lstStyle/>
          <a:p>
            <a:r>
              <a:rPr lang="en-US" dirty="0" smtClean="0"/>
              <a:t>Delivery strategy vary to evade security</a:t>
            </a:r>
          </a:p>
          <a:p>
            <a:pPr lvl="1"/>
            <a:r>
              <a:rPr lang="en-US" dirty="0" smtClean="0"/>
              <a:t>Link </a:t>
            </a:r>
            <a:r>
              <a:rPr lang="en-US" dirty="0"/>
              <a:t>to XLS file.  Leads to blurred Excel file asking for credentials.</a:t>
            </a:r>
          </a:p>
          <a:p>
            <a:pPr lvl="1"/>
            <a:r>
              <a:rPr lang="en-US" dirty="0" smtClean="0"/>
              <a:t>Downloads zip file that contains </a:t>
            </a:r>
            <a:r>
              <a:rPr lang="en-US" dirty="0" err="1" smtClean="0"/>
              <a:t>iSpy</a:t>
            </a:r>
            <a:r>
              <a:rPr lang="en-US" dirty="0" smtClean="0"/>
              <a:t> </a:t>
            </a:r>
            <a:r>
              <a:rPr lang="en-US" dirty="0" err="1" smtClean="0"/>
              <a:t>Keylogger</a:t>
            </a:r>
            <a:r>
              <a:rPr lang="en-US" dirty="0" smtClean="0"/>
              <a:t> malware</a:t>
            </a:r>
          </a:p>
          <a:p>
            <a:pPr lvl="1"/>
            <a:r>
              <a:rPr lang="en-US" dirty="0" smtClean="0"/>
              <a:t>Exe file disguised behind Microsoft Excel icon</a:t>
            </a:r>
            <a:endParaRPr lang="en-US" dirty="0"/>
          </a:p>
          <a:p>
            <a:endParaRPr lang="en-US" dirty="0"/>
          </a:p>
        </p:txBody>
      </p:sp>
      <p:pic>
        <p:nvPicPr>
          <p:cNvPr id="1026" name="Picture 2" descr="https://www.proofpoint.com/sites/default/files/excel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376515"/>
            <a:ext cx="4830749" cy="3063402"/>
          </a:xfrm>
          <a:prstGeom prst="rect">
            <a:avLst/>
          </a:prstGeom>
          <a:ln w="38100" cap="sq">
            <a:solidFill>
              <a:schemeClr val="bg2">
                <a:lumMod val="85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https://www.proofpoint.com/sites/default/files/excel03.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2820" y="2636263"/>
            <a:ext cx="3325501" cy="2226498"/>
          </a:xfrm>
          <a:prstGeom prst="rect">
            <a:avLst/>
          </a:prstGeom>
          <a:ln w="38100" cap="sq">
            <a:solidFill>
              <a:schemeClr val="bg2">
                <a:lumMod val="85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https://www.proofpoint.com/sites/default/files/excel05.png"/>
          <p:cNvPicPr>
            <a:picLocks noChangeAspect="1" noChangeArrowheads="1"/>
          </p:cNvPicPr>
          <p:nvPr/>
        </p:nvPicPr>
        <p:blipFill rotWithShape="1">
          <a:blip r:embed="rId5">
            <a:extLst>
              <a:ext uri="{28A0092B-C50C-407E-A947-70E740481C1C}">
                <a14:useLocalDpi xmlns:a14="http://schemas.microsoft.com/office/drawing/2010/main" val="0"/>
              </a:ext>
            </a:extLst>
          </a:blip>
          <a:srcRect l="7961" t="9974" r="17735" b="8333"/>
          <a:stretch/>
        </p:blipFill>
        <p:spPr bwMode="auto">
          <a:xfrm>
            <a:off x="7678994" y="3147896"/>
            <a:ext cx="3538654" cy="2590800"/>
          </a:xfrm>
          <a:prstGeom prst="rect">
            <a:avLst/>
          </a:prstGeom>
          <a:ln w="38100" cap="sq">
            <a:solidFill>
              <a:schemeClr val="bg2">
                <a:lumMod val="85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https://www.proofpoint.com/sites/default/files/excel06.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82200" y="4232239"/>
            <a:ext cx="1085850" cy="83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693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Targeted </a:t>
            </a:r>
            <a:r>
              <a:rPr lang="en-US" dirty="0"/>
              <a:t>Attack – </a:t>
            </a:r>
            <a:r>
              <a:rPr lang="en-US" dirty="0" err="1"/>
              <a:t>Locky</a:t>
            </a:r>
            <a:r>
              <a:rPr lang="en-US" dirty="0"/>
              <a:t> </a:t>
            </a:r>
            <a:r>
              <a:rPr lang="en-US" dirty="0" smtClean="0"/>
              <a:t>Ransomware and </a:t>
            </a:r>
            <a:r>
              <a:rPr lang="en-US" dirty="0" err="1" smtClean="0"/>
              <a:t>Netwire</a:t>
            </a:r>
            <a:r>
              <a:rPr lang="en-US" dirty="0" smtClean="0"/>
              <a:t> Remote Admin</a:t>
            </a:r>
            <a:endParaRPr lang="en-US" dirty="0"/>
          </a:p>
        </p:txBody>
      </p:sp>
      <p:sp>
        <p:nvSpPr>
          <p:cNvPr id="3" name="Content Placeholder 2"/>
          <p:cNvSpPr>
            <a:spLocks noGrp="1"/>
          </p:cNvSpPr>
          <p:nvPr>
            <p:ph idx="1"/>
          </p:nvPr>
        </p:nvSpPr>
        <p:spPr>
          <a:xfrm>
            <a:off x="609600" y="1376515"/>
            <a:ext cx="4608443" cy="4351338"/>
          </a:xfrm>
        </p:spPr>
        <p:txBody>
          <a:bodyPr>
            <a:normAutofit/>
          </a:bodyPr>
          <a:lstStyle/>
          <a:p>
            <a:r>
              <a:rPr lang="en-US" dirty="0" smtClean="0"/>
              <a:t>Weaponized Document specifically targeting Accounting VP Bruce F.</a:t>
            </a:r>
          </a:p>
          <a:p>
            <a:pPr marL="91438" indent="0">
              <a:buNone/>
            </a:pPr>
            <a:endParaRPr lang="en-US" dirty="0" smtClean="0"/>
          </a:p>
          <a:p>
            <a:r>
              <a:rPr lang="en-US" dirty="0" smtClean="0"/>
              <a:t>Message went to 1 employee</a:t>
            </a:r>
          </a:p>
          <a:p>
            <a:endParaRPr lang="en-US" dirty="0" smtClean="0"/>
          </a:p>
          <a:p>
            <a:r>
              <a:rPr lang="en-US" dirty="0" smtClean="0"/>
              <a:t>Results in </a:t>
            </a:r>
            <a:r>
              <a:rPr lang="en-US" dirty="0" err="1" smtClean="0"/>
              <a:t>Locky</a:t>
            </a:r>
            <a:r>
              <a:rPr lang="en-US" dirty="0" smtClean="0"/>
              <a:t> ransomware and remote access to machine</a:t>
            </a:r>
            <a:endParaRPr lang="en-US" dirty="0"/>
          </a:p>
        </p:txBody>
      </p:sp>
      <p:grpSp>
        <p:nvGrpSpPr>
          <p:cNvPr id="10" name="Group 9"/>
          <p:cNvGrpSpPr/>
          <p:nvPr/>
        </p:nvGrpSpPr>
        <p:grpSpPr>
          <a:xfrm>
            <a:off x="5349219" y="1520184"/>
            <a:ext cx="6625552" cy="4064000"/>
            <a:chOff x="4793977" y="1610136"/>
            <a:chExt cx="6625552" cy="4064000"/>
          </a:xfrm>
        </p:grpSpPr>
        <p:pic>
          <p:nvPicPr>
            <p:cNvPr id="5" name="Picture 4"/>
            <p:cNvPicPr>
              <a:picLocks noChangeAspect="1"/>
            </p:cNvPicPr>
            <p:nvPr/>
          </p:nvPicPr>
          <p:blipFill>
            <a:blip r:embed="rId3"/>
            <a:stretch>
              <a:fillRect/>
            </a:stretch>
          </p:blipFill>
          <p:spPr>
            <a:xfrm>
              <a:off x="4793977" y="1610136"/>
              <a:ext cx="6625552" cy="4064000"/>
            </a:xfrm>
            <a:prstGeom prst="rect">
              <a:avLst/>
            </a:prstGeom>
          </p:spPr>
        </p:pic>
        <p:sp>
          <p:nvSpPr>
            <p:cNvPr id="4" name="Rectangle 3"/>
            <p:cNvSpPr/>
            <p:nvPr/>
          </p:nvSpPr>
          <p:spPr>
            <a:xfrm>
              <a:off x="5248097" y="2479039"/>
              <a:ext cx="484632" cy="187616"/>
            </a:xfrm>
            <a:prstGeom prst="rect">
              <a:avLst/>
            </a:prstGeom>
            <a:pattFill prst="pct20">
              <a:fgClr>
                <a:schemeClr val="bg2">
                  <a:lumMod val="50000"/>
                </a:schemeClr>
              </a:fgClr>
              <a:bgClr>
                <a:schemeClr val="bg2"/>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Rectangle 5"/>
            <p:cNvSpPr/>
            <p:nvPr/>
          </p:nvSpPr>
          <p:spPr>
            <a:xfrm>
              <a:off x="5597134" y="3429000"/>
              <a:ext cx="365760" cy="188531"/>
            </a:xfrm>
            <a:prstGeom prst="rect">
              <a:avLst/>
            </a:prstGeom>
            <a:pattFill prst="pct20">
              <a:fgClr>
                <a:schemeClr val="bg2">
                  <a:lumMod val="50000"/>
                </a:schemeClr>
              </a:fgClr>
              <a:bgClr>
                <a:schemeClr val="bg2"/>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7" name="Rectangle 6"/>
            <p:cNvSpPr/>
            <p:nvPr/>
          </p:nvSpPr>
          <p:spPr>
            <a:xfrm>
              <a:off x="5181600" y="2819400"/>
              <a:ext cx="508000" cy="304800"/>
            </a:xfrm>
            <a:prstGeom prst="rect">
              <a:avLst/>
            </a:prstGeom>
            <a:pattFill prst="pct20">
              <a:fgClr>
                <a:schemeClr val="bg2">
                  <a:lumMod val="50000"/>
                </a:schemeClr>
              </a:fgClr>
              <a:bgClr>
                <a:schemeClr val="bg2"/>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Rectangle 7"/>
            <p:cNvSpPr/>
            <p:nvPr/>
          </p:nvSpPr>
          <p:spPr>
            <a:xfrm>
              <a:off x="5015216" y="2217247"/>
              <a:ext cx="2032000" cy="203200"/>
            </a:xfrm>
            <a:prstGeom prst="rect">
              <a:avLst/>
            </a:prstGeom>
            <a:pattFill prst="pct20">
              <a:fgClr>
                <a:schemeClr val="bg2">
                  <a:lumMod val="50000"/>
                </a:schemeClr>
              </a:fgClr>
              <a:bgClr>
                <a:schemeClr val="bg2"/>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Rectangle 8"/>
            <p:cNvSpPr/>
            <p:nvPr/>
          </p:nvSpPr>
          <p:spPr>
            <a:xfrm>
              <a:off x="5027488" y="1666239"/>
              <a:ext cx="819364" cy="304800"/>
            </a:xfrm>
            <a:prstGeom prst="rect">
              <a:avLst/>
            </a:prstGeom>
            <a:pattFill prst="pct20">
              <a:fgClr>
                <a:schemeClr val="bg2">
                  <a:lumMod val="50000"/>
                </a:schemeClr>
              </a:fgClr>
              <a:bgClr>
                <a:schemeClr val="bg2"/>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Tree>
    <p:extLst>
      <p:ext uri="{BB962C8B-B14F-4D97-AF65-F5344CB8AC3E}">
        <p14:creationId xmlns:p14="http://schemas.microsoft.com/office/powerpoint/2010/main" val="1512259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What’s old is now new again</a:t>
            </a:r>
            <a:endParaRPr lang="en-US" dirty="0"/>
          </a:p>
        </p:txBody>
      </p:sp>
      <p:sp>
        <p:nvSpPr>
          <p:cNvPr id="3" name="Content Placeholder 2"/>
          <p:cNvSpPr>
            <a:spLocks noGrp="1"/>
          </p:cNvSpPr>
          <p:nvPr>
            <p:ph sz="half" idx="1"/>
          </p:nvPr>
        </p:nvSpPr>
        <p:spPr/>
        <p:txBody>
          <a:bodyPr/>
          <a:lstStyle/>
          <a:p>
            <a:r>
              <a:rPr lang="en-US" dirty="0" err="1" smtClean="0"/>
              <a:t>Nymaim</a:t>
            </a:r>
            <a:r>
              <a:rPr lang="en-US" dirty="0" smtClean="0"/>
              <a:t> downloader Trojan – 2 year old strain</a:t>
            </a:r>
          </a:p>
          <a:p>
            <a:r>
              <a:rPr lang="en-US" dirty="0" smtClean="0"/>
              <a:t>Distributed not by botnet nor drive-by-download from compromised or malicious websites.  Uses legitimate email marketing service.</a:t>
            </a:r>
          </a:p>
          <a:p>
            <a:endParaRPr lang="en-US" dirty="0"/>
          </a:p>
        </p:txBody>
      </p:sp>
      <p:pic>
        <p:nvPicPr>
          <p:cNvPr id="1026" name="Picture 2" descr="https://www.proofpoint.com/sites/default/files/threat-insight-nymaim-constant-contact-01.jpg"/>
          <p:cNvPicPr>
            <a:picLocks noChangeAspect="1" noChangeArrowheads="1"/>
          </p:cNvPicPr>
          <p:nvPr/>
        </p:nvPicPr>
        <p:blipFill rotWithShape="1">
          <a:blip r:embed="rId3">
            <a:extLst>
              <a:ext uri="{28A0092B-C50C-407E-A947-70E740481C1C}">
                <a14:useLocalDpi xmlns:a14="http://schemas.microsoft.com/office/drawing/2010/main" val="0"/>
              </a:ext>
            </a:extLst>
          </a:blip>
          <a:srcRect b="8824"/>
          <a:stretch/>
        </p:blipFill>
        <p:spPr bwMode="auto">
          <a:xfrm>
            <a:off x="6248400" y="1371600"/>
            <a:ext cx="4733737" cy="4724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proofpoint.com/sites/default/files/threat-insight-nymaim-constant-contact-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1600" y="3733800"/>
            <a:ext cx="289263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220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 all threats are malware</a:t>
            </a:r>
            <a:endParaRPr lang="en-US" dirty="0"/>
          </a:p>
        </p:txBody>
      </p:sp>
      <p:pic>
        <p:nvPicPr>
          <p:cNvPr id="1026" name="Picture 2" descr="https://www.saaspass.com/images/ransomwar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31" y="2071958"/>
            <a:ext cx="1705564" cy="18528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3229138" y="2071958"/>
            <a:ext cx="1924181" cy="1685849"/>
          </a:xfrm>
          <a:prstGeom prst="rect">
            <a:avLst/>
          </a:prstGeom>
        </p:spPr>
      </p:pic>
      <p:cxnSp>
        <p:nvCxnSpPr>
          <p:cNvPr id="6" name="Straight Connector 5"/>
          <p:cNvCxnSpPr/>
          <p:nvPr/>
        </p:nvCxnSpPr>
        <p:spPr>
          <a:xfrm>
            <a:off x="6096696" y="1219200"/>
            <a:ext cx="0" cy="4693085"/>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74184" y="4258850"/>
            <a:ext cx="5688901" cy="1323632"/>
          </a:xfrm>
          <a:prstGeom prst="rect">
            <a:avLst/>
          </a:prstGeom>
          <a:noFill/>
        </p:spPr>
        <p:txBody>
          <a:bodyPr wrap="square" rtlCol="0">
            <a:spAutoFit/>
          </a:bodyPr>
          <a:lstStyle/>
          <a:p>
            <a:r>
              <a:rPr lang="en-US" sz="2667" dirty="0">
                <a:latin typeface="+mj-lt"/>
              </a:rPr>
              <a:t>Media attention on malware threats</a:t>
            </a:r>
          </a:p>
          <a:p>
            <a:pPr marL="457189" indent="-457189">
              <a:buFont typeface="Arial" panose="020B0604020202020204" pitchFamily="34" charset="0"/>
              <a:buChar char="•"/>
            </a:pPr>
            <a:r>
              <a:rPr lang="en-US" sz="2667" dirty="0" err="1">
                <a:latin typeface="+mj-lt"/>
              </a:rPr>
              <a:t>Dridex</a:t>
            </a:r>
            <a:endParaRPr lang="en-US" sz="2667" dirty="0">
              <a:latin typeface="+mj-lt"/>
            </a:endParaRPr>
          </a:p>
          <a:p>
            <a:pPr marL="457189" indent="-457189">
              <a:buFont typeface="Arial" panose="020B0604020202020204" pitchFamily="34" charset="0"/>
              <a:buChar char="•"/>
            </a:pPr>
            <a:r>
              <a:rPr lang="en-US" sz="2667" dirty="0">
                <a:latin typeface="+mj-lt"/>
              </a:rPr>
              <a:t>Ransomware</a:t>
            </a:r>
          </a:p>
        </p:txBody>
      </p:sp>
      <p:pic>
        <p:nvPicPr>
          <p:cNvPr id="9" name="Picture 3" descr="C:\Users\mguntrip\Pictures\icons\User 512x512.png"/>
          <p:cNvPicPr>
            <a:picLocks noChangeAspect="1" noChangeArrowheads="1"/>
          </p:cNvPicPr>
          <p:nvPr/>
        </p:nvPicPr>
        <p:blipFill>
          <a:blip r:embed="rId5" cstate="print">
            <a:lum bright="70000" contrast="-70000"/>
            <a:extLst>
              <a:ext uri="{28A0092B-C50C-407E-A947-70E740481C1C}">
                <a14:useLocalDpi xmlns:a14="http://schemas.microsoft.com/office/drawing/2010/main" val="0"/>
              </a:ext>
            </a:extLst>
          </a:blip>
          <a:srcRect/>
          <a:stretch>
            <a:fillRect/>
          </a:stretch>
        </p:blipFill>
        <p:spPr bwMode="auto">
          <a:xfrm>
            <a:off x="6258864" y="1678345"/>
            <a:ext cx="2473072" cy="24730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freeiconbox.com/icon/256/34975.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t="25864" b="28443"/>
          <a:stretch/>
        </p:blipFill>
        <p:spPr bwMode="auto">
          <a:xfrm>
            <a:off x="7040323" y="2435580"/>
            <a:ext cx="919968" cy="42035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mguntrip\Pictures\icons\Message 512x512.png"/>
          <p:cNvPicPr>
            <a:picLocks noChangeAspect="1" noChangeArrowheads="1"/>
          </p:cNvPicPr>
          <p:nvPr/>
        </p:nvPicPr>
        <p:blipFill>
          <a:blip r:embed="rId7" cstate="print">
            <a:lum bright="70000" contrast="-70000"/>
            <a:extLst>
              <a:ext uri="{28A0092B-C50C-407E-A947-70E740481C1C}">
                <a14:useLocalDpi xmlns:a14="http://schemas.microsoft.com/office/drawing/2010/main" val="0"/>
              </a:ext>
            </a:extLst>
          </a:blip>
          <a:srcRect/>
          <a:stretch>
            <a:fillRect/>
          </a:stretch>
        </p:blipFill>
        <p:spPr bwMode="auto">
          <a:xfrm>
            <a:off x="8021633" y="2455124"/>
            <a:ext cx="919515" cy="9195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8"/>
          <a:stretch>
            <a:fillRect/>
          </a:stretch>
        </p:blipFill>
        <p:spPr>
          <a:xfrm>
            <a:off x="9821799" y="1678345"/>
            <a:ext cx="1663700" cy="2235200"/>
          </a:xfrm>
          <a:prstGeom prst="rect">
            <a:avLst/>
          </a:prstGeom>
        </p:spPr>
      </p:pic>
      <p:sp>
        <p:nvSpPr>
          <p:cNvPr id="14" name="TextBox 13"/>
          <p:cNvSpPr txBox="1"/>
          <p:nvPr/>
        </p:nvSpPr>
        <p:spPr>
          <a:xfrm>
            <a:off x="6258864" y="4258850"/>
            <a:ext cx="5688901" cy="1323632"/>
          </a:xfrm>
          <a:prstGeom prst="rect">
            <a:avLst/>
          </a:prstGeom>
          <a:noFill/>
        </p:spPr>
        <p:txBody>
          <a:bodyPr wrap="square" rtlCol="0">
            <a:spAutoFit/>
          </a:bodyPr>
          <a:lstStyle/>
          <a:p>
            <a:r>
              <a:rPr lang="en-US" sz="2667" dirty="0">
                <a:latin typeface="+mj-lt"/>
              </a:rPr>
              <a:t>Malware-free threats growing rapidly</a:t>
            </a:r>
          </a:p>
          <a:p>
            <a:pPr marL="457189" indent="-457189">
              <a:buFont typeface="Arial" panose="020B0604020202020204" pitchFamily="34" charset="0"/>
              <a:buChar char="•"/>
            </a:pPr>
            <a:r>
              <a:rPr lang="en-US" sz="2667" dirty="0">
                <a:latin typeface="+mj-lt"/>
              </a:rPr>
              <a:t>Credential phishing</a:t>
            </a:r>
          </a:p>
          <a:p>
            <a:pPr marL="457189" indent="-457189">
              <a:buFont typeface="Arial" panose="020B0604020202020204" pitchFamily="34" charset="0"/>
              <a:buChar char="•"/>
            </a:pPr>
            <a:r>
              <a:rPr lang="en-US" sz="2667" dirty="0">
                <a:latin typeface="+mj-lt"/>
              </a:rPr>
              <a:t>Impostor Email</a:t>
            </a:r>
          </a:p>
        </p:txBody>
      </p:sp>
    </p:spTree>
    <p:extLst>
      <p:ext uri="{BB962C8B-B14F-4D97-AF65-F5344CB8AC3E}">
        <p14:creationId xmlns:p14="http://schemas.microsoft.com/office/powerpoint/2010/main" val="233605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Targeted Credential Phish</a:t>
            </a:r>
            <a:endParaRPr lang="en-US" dirty="0"/>
          </a:p>
        </p:txBody>
      </p:sp>
      <p:sp>
        <p:nvSpPr>
          <p:cNvPr id="3" name="Content Placeholder 2"/>
          <p:cNvSpPr>
            <a:spLocks noGrp="1"/>
          </p:cNvSpPr>
          <p:nvPr>
            <p:ph idx="1"/>
          </p:nvPr>
        </p:nvSpPr>
        <p:spPr>
          <a:xfrm>
            <a:off x="609600" y="1376515"/>
            <a:ext cx="3581400" cy="4351338"/>
          </a:xfrm>
        </p:spPr>
        <p:txBody>
          <a:bodyPr>
            <a:normAutofit/>
          </a:bodyPr>
          <a:lstStyle/>
          <a:p>
            <a:r>
              <a:rPr lang="en-US" dirty="0"/>
              <a:t>Spear-phish contains URL leading to fake webmail login verification page</a:t>
            </a:r>
            <a:r>
              <a:rPr lang="en-US" dirty="0" smtClean="0"/>
              <a:t>. </a:t>
            </a:r>
            <a:r>
              <a:rPr lang="en-US" dirty="0"/>
              <a:t>Results in credential </a:t>
            </a:r>
            <a:r>
              <a:rPr lang="en-US" dirty="0" smtClean="0"/>
              <a:t>theft</a:t>
            </a:r>
            <a:endParaRPr lang="en-US" dirty="0"/>
          </a:p>
          <a:p>
            <a:endParaRPr lang="en-US" dirty="0" smtClean="0"/>
          </a:p>
          <a:p>
            <a:r>
              <a:rPr lang="en-US" dirty="0" smtClean="0"/>
              <a:t>Scope:</a:t>
            </a:r>
          </a:p>
          <a:p>
            <a:pPr lvl="1"/>
            <a:r>
              <a:rPr lang="en-US" dirty="0"/>
              <a:t>Malicious PDF automatically executes Malware </a:t>
            </a:r>
            <a:r>
              <a:rPr lang="en-US" dirty="0" smtClean="0"/>
              <a:t>payload</a:t>
            </a:r>
          </a:p>
          <a:p>
            <a:r>
              <a:rPr lang="en-US" dirty="0" smtClean="0"/>
              <a:t>Impact:</a:t>
            </a:r>
          </a:p>
          <a:p>
            <a:pPr lvl="1"/>
            <a:r>
              <a:rPr lang="en-US" dirty="0" smtClean="0"/>
              <a:t>Message went to 1 employee</a:t>
            </a:r>
          </a:p>
          <a:p>
            <a:pPr marL="91438" indent="0">
              <a:buNone/>
            </a:pPr>
            <a:endParaRPr lang="en-US" dirty="0" smtClean="0"/>
          </a:p>
        </p:txBody>
      </p:sp>
      <p:grpSp>
        <p:nvGrpSpPr>
          <p:cNvPr id="7" name="Group 6"/>
          <p:cNvGrpSpPr/>
          <p:nvPr/>
        </p:nvGrpSpPr>
        <p:grpSpPr>
          <a:xfrm>
            <a:off x="4419600" y="1352215"/>
            <a:ext cx="7518400" cy="4763169"/>
            <a:chOff x="4165601" y="1104232"/>
            <a:chExt cx="7518400" cy="4763169"/>
          </a:xfrm>
        </p:grpSpPr>
        <p:pic>
          <p:nvPicPr>
            <p:cNvPr id="5" name="Picture 4"/>
            <p:cNvPicPr>
              <a:picLocks noChangeAspect="1"/>
            </p:cNvPicPr>
            <p:nvPr/>
          </p:nvPicPr>
          <p:blipFill>
            <a:blip r:embed="rId3"/>
            <a:stretch>
              <a:fillRect/>
            </a:stretch>
          </p:blipFill>
          <p:spPr>
            <a:xfrm>
              <a:off x="4165602" y="1104232"/>
              <a:ext cx="7518399" cy="2629568"/>
            </a:xfrm>
            <a:prstGeom prst="rect">
              <a:avLst/>
            </a:prstGeom>
          </p:spPr>
        </p:pic>
        <p:pic>
          <p:nvPicPr>
            <p:cNvPr id="6" name="Picture 5"/>
            <p:cNvPicPr>
              <a:picLocks noChangeAspect="1"/>
            </p:cNvPicPr>
            <p:nvPr/>
          </p:nvPicPr>
          <p:blipFill>
            <a:blip r:embed="rId4"/>
            <a:stretch>
              <a:fillRect/>
            </a:stretch>
          </p:blipFill>
          <p:spPr>
            <a:xfrm>
              <a:off x="4165601" y="2933701"/>
              <a:ext cx="7518400" cy="2933700"/>
            </a:xfrm>
            <a:prstGeom prst="rect">
              <a:avLst/>
            </a:prstGeom>
          </p:spPr>
        </p:pic>
        <p:sp>
          <p:nvSpPr>
            <p:cNvPr id="4" name="Rectangle 3"/>
            <p:cNvSpPr/>
            <p:nvPr/>
          </p:nvSpPr>
          <p:spPr>
            <a:xfrm>
              <a:off x="4536302" y="1541037"/>
              <a:ext cx="3048000" cy="137160"/>
            </a:xfrm>
            <a:prstGeom prst="rect">
              <a:avLst/>
            </a:prstGeom>
            <a:pattFill prst="pct20">
              <a:fgClr>
                <a:schemeClr val="bg2">
                  <a:lumMod val="50000"/>
                </a:schemeClr>
              </a:fgClr>
              <a:bgClr>
                <a:schemeClr val="bg2"/>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Tree>
    <p:extLst>
      <p:ext uri="{BB962C8B-B14F-4D97-AF65-F5344CB8AC3E}">
        <p14:creationId xmlns:p14="http://schemas.microsoft.com/office/powerpoint/2010/main" val="3812231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Helvetica Neue" charset="0"/>
                <a:cs typeface="Helvetica Neue" charset="0"/>
              </a:rPr>
              <a:t>What is Impostor Email?</a:t>
            </a:r>
            <a:r>
              <a:rPr lang="en-US" dirty="0"/>
              <a:t/>
            </a:r>
            <a:br>
              <a:rPr lang="en-US" dirty="0"/>
            </a:br>
            <a:endParaRPr lang="en-US" sz="2400" dirty="0">
              <a:solidFill>
                <a:schemeClr val="tx1"/>
              </a:solidFill>
            </a:endParaRPr>
          </a:p>
        </p:txBody>
      </p:sp>
      <p:sp>
        <p:nvSpPr>
          <p:cNvPr id="5" name="Title 2"/>
          <p:cNvSpPr txBox="1">
            <a:spLocks/>
          </p:cNvSpPr>
          <p:nvPr/>
        </p:nvSpPr>
        <p:spPr>
          <a:xfrm>
            <a:off x="70552" y="13693"/>
            <a:ext cx="11273953" cy="1025168"/>
          </a:xfrm>
          <a:prstGeom prst="rect">
            <a:avLst/>
          </a:prstGeom>
        </p:spPr>
        <p:txBody>
          <a:bodyPr vert="horz" lIns="0" tIns="0" rIns="0" bIns="0" rtlCol="0" anchor="b">
            <a:noAutofit/>
          </a:bodyPr>
          <a:lstStyle>
            <a:lvl1pPr algn="l" defTabSz="685466" rtl="0" eaLnBrk="1" latinLnBrk="0" hangingPunct="1">
              <a:lnSpc>
                <a:spcPct val="80000"/>
              </a:lnSpc>
              <a:spcBef>
                <a:spcPct val="0"/>
              </a:spcBef>
              <a:buNone/>
              <a:defRPr sz="3000" b="0" i="0" kern="1200" cap="none" spc="0" baseline="0">
                <a:solidFill>
                  <a:schemeClr val="tx1"/>
                </a:solidFill>
                <a:latin typeface="Arial"/>
                <a:ea typeface="+mj-ea"/>
                <a:cs typeface="Arial"/>
              </a:defRPr>
            </a:lvl1pPr>
          </a:lstStyle>
          <a:p>
            <a:pPr defTabSz="913864">
              <a:defRPr/>
            </a:pPr>
            <a:endParaRPr lang="en-US" sz="4000" b="1" dirty="0">
              <a:latin typeface="+mj-lt"/>
            </a:endParaRPr>
          </a:p>
        </p:txBody>
      </p:sp>
      <p:sp>
        <p:nvSpPr>
          <p:cNvPr id="6" name="TextBox 5"/>
          <p:cNvSpPr txBox="1"/>
          <p:nvPr/>
        </p:nvSpPr>
        <p:spPr>
          <a:xfrm>
            <a:off x="335175" y="5902567"/>
            <a:ext cx="10867815" cy="276997"/>
          </a:xfrm>
          <a:prstGeom prst="rect">
            <a:avLst/>
          </a:prstGeom>
          <a:noFill/>
        </p:spPr>
        <p:txBody>
          <a:bodyPr wrap="square" lIns="91396" tIns="45719" rIns="91396" bIns="45719" rtlCol="0">
            <a:spAutoFit/>
          </a:bodyPr>
          <a:lstStyle/>
          <a:p>
            <a:pPr defTabSz="913841">
              <a:defRPr/>
            </a:pPr>
            <a:r>
              <a:rPr lang="en-US" sz="1200" b="1" kern="0" dirty="0">
                <a:solidFill>
                  <a:schemeClr val="bg1">
                    <a:lumMod val="50000"/>
                  </a:schemeClr>
                </a:solidFill>
                <a:latin typeface="+mj-lt"/>
              </a:rPr>
              <a:t>Source: </a:t>
            </a:r>
            <a:r>
              <a:rPr lang="en-US" sz="1200" kern="0" dirty="0">
                <a:solidFill>
                  <a:schemeClr val="bg1">
                    <a:lumMod val="50000"/>
                  </a:schemeClr>
                </a:solidFill>
                <a:latin typeface="+mj-lt"/>
              </a:rPr>
              <a:t>FBI</a:t>
            </a:r>
          </a:p>
        </p:txBody>
      </p:sp>
      <p:grpSp>
        <p:nvGrpSpPr>
          <p:cNvPr id="8" name="Group 7"/>
          <p:cNvGrpSpPr/>
          <p:nvPr/>
        </p:nvGrpSpPr>
        <p:grpSpPr>
          <a:xfrm>
            <a:off x="53830" y="2758858"/>
            <a:ext cx="2863537" cy="2673631"/>
            <a:chOff x="-65760" y="1971172"/>
            <a:chExt cx="2807972" cy="2702824"/>
          </a:xfrm>
        </p:grpSpPr>
        <p:pic>
          <p:nvPicPr>
            <p:cNvPr id="2051" name="Picture 3" descr="C:\Users\mguntrip\Pictures\icons\User 512x512.png"/>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5760" y="1971172"/>
              <a:ext cx="2702824" cy="270282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http://freeiconbox.com/icon/256/34975.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25864" b="28443"/>
            <a:stretch/>
          </p:blipFill>
          <p:spPr bwMode="auto">
            <a:xfrm>
              <a:off x="837212" y="2869517"/>
              <a:ext cx="868975" cy="39705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362274" y="3729615"/>
              <a:ext cx="1885160" cy="746729"/>
            </a:xfrm>
            <a:prstGeom prst="rect">
              <a:avLst/>
            </a:prstGeom>
          </p:spPr>
          <p:txBody>
            <a:bodyPr wrap="square">
              <a:spAutoFit/>
            </a:bodyPr>
            <a:lstStyle/>
            <a:p>
              <a:pPr algn="ctr" defTabSz="913841">
                <a:defRPr/>
              </a:pPr>
              <a:r>
                <a:rPr lang="en-US" sz="1400" kern="0" dirty="0">
                  <a:solidFill>
                    <a:schemeClr val="bg1"/>
                  </a:solidFill>
                  <a:latin typeface="Helvetica Neue"/>
                  <a:cs typeface="Helvetica Neue"/>
                </a:rPr>
                <a:t>Impostor email targets wire transfers and personal data </a:t>
              </a:r>
            </a:p>
          </p:txBody>
        </p:sp>
        <p:pic>
          <p:nvPicPr>
            <p:cNvPr id="2053" name="Picture 5" descr="C:\Users\mguntrip\Pictures\icons\Message 512x512.png"/>
            <p:cNvPicPr>
              <a:picLocks noChangeAspect="1" noChangeArrowheads="1"/>
            </p:cNvPicPr>
            <p:nvPr/>
          </p:nvPicPr>
          <p:blipFill>
            <a:blip r:embed="rId5" cstate="print">
              <a:grayscl/>
              <a:extLst>
                <a:ext uri="{28A0092B-C50C-407E-A947-70E740481C1C}">
                  <a14:useLocalDpi xmlns:a14="http://schemas.microsoft.com/office/drawing/2010/main" val="0"/>
                </a:ext>
              </a:extLst>
            </a:blip>
            <a:srcRect/>
            <a:stretch>
              <a:fillRect/>
            </a:stretch>
          </p:blipFill>
          <p:spPr bwMode="auto">
            <a:xfrm>
              <a:off x="1827812" y="2869517"/>
              <a:ext cx="914400" cy="914400"/>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TextBox 21"/>
          <p:cNvSpPr txBox="1"/>
          <p:nvPr/>
        </p:nvSpPr>
        <p:spPr>
          <a:xfrm>
            <a:off x="3878596" y="3024428"/>
            <a:ext cx="4064000" cy="2267416"/>
          </a:xfrm>
          <a:prstGeom prst="rect">
            <a:avLst/>
          </a:prstGeom>
          <a:noFill/>
        </p:spPr>
        <p:txBody>
          <a:bodyPr wrap="square" rtlCol="0">
            <a:spAutoFit/>
          </a:bodyPr>
          <a:lstStyle/>
          <a:p>
            <a:pPr algn="ctr"/>
            <a:r>
              <a:rPr lang="en-US" sz="2667" dirty="0">
                <a:solidFill>
                  <a:schemeClr val="bg1">
                    <a:lumMod val="50000"/>
                  </a:schemeClr>
                </a:solidFill>
                <a:latin typeface="+mj-lt"/>
              </a:rPr>
              <a:t>Cost businesses</a:t>
            </a:r>
          </a:p>
          <a:p>
            <a:pPr algn="ctr"/>
            <a:r>
              <a:rPr lang="en-US" sz="8800" b="1" dirty="0" smtClean="0">
                <a:solidFill>
                  <a:srgbClr val="C00000"/>
                </a:solidFill>
                <a:latin typeface="+mj-lt"/>
              </a:rPr>
              <a:t>$3.1B</a:t>
            </a:r>
            <a:endParaRPr lang="en-US" sz="8800" b="1" dirty="0">
              <a:solidFill>
                <a:srgbClr val="C00000"/>
              </a:solidFill>
              <a:latin typeface="+mj-lt"/>
            </a:endParaRPr>
          </a:p>
          <a:p>
            <a:pPr algn="ctr"/>
            <a:r>
              <a:rPr lang="en-US" sz="2667" dirty="0">
                <a:solidFill>
                  <a:schemeClr val="bg1">
                    <a:lumMod val="50000"/>
                  </a:schemeClr>
                </a:solidFill>
                <a:latin typeface="+mj-lt"/>
              </a:rPr>
              <a:t>From 2013 </a:t>
            </a:r>
            <a:r>
              <a:rPr lang="en-US" sz="2667" dirty="0" smtClean="0">
                <a:solidFill>
                  <a:schemeClr val="bg1">
                    <a:lumMod val="50000"/>
                  </a:schemeClr>
                </a:solidFill>
                <a:latin typeface="+mj-lt"/>
              </a:rPr>
              <a:t>– 2016 (May)</a:t>
            </a:r>
            <a:endParaRPr lang="en-US" sz="2667" dirty="0">
              <a:solidFill>
                <a:schemeClr val="bg1">
                  <a:lumMod val="50000"/>
                </a:schemeClr>
              </a:solidFill>
              <a:latin typeface="+mj-lt"/>
            </a:endParaRPr>
          </a:p>
        </p:txBody>
      </p:sp>
      <p:sp>
        <p:nvSpPr>
          <p:cNvPr id="7" name="TextBox 6"/>
          <p:cNvSpPr txBox="1"/>
          <p:nvPr/>
        </p:nvSpPr>
        <p:spPr>
          <a:xfrm>
            <a:off x="529606" y="1462909"/>
            <a:ext cx="5136989" cy="502766"/>
          </a:xfrm>
          <a:prstGeom prst="rect">
            <a:avLst/>
          </a:prstGeom>
          <a:noFill/>
        </p:spPr>
        <p:txBody>
          <a:bodyPr wrap="square" rtlCol="0">
            <a:spAutoFit/>
          </a:bodyPr>
          <a:lstStyle/>
          <a:p>
            <a:r>
              <a:rPr lang="en-US" sz="2667" b="1" dirty="0">
                <a:latin typeface="+mj-lt"/>
              </a:rPr>
              <a:t>Business Email Compromise</a:t>
            </a:r>
          </a:p>
        </p:txBody>
      </p:sp>
      <p:sp>
        <p:nvSpPr>
          <p:cNvPr id="13" name="TextBox 12"/>
          <p:cNvSpPr txBox="1"/>
          <p:nvPr/>
        </p:nvSpPr>
        <p:spPr>
          <a:xfrm>
            <a:off x="3342102" y="2172473"/>
            <a:ext cx="5136989" cy="502766"/>
          </a:xfrm>
          <a:prstGeom prst="rect">
            <a:avLst/>
          </a:prstGeom>
          <a:noFill/>
        </p:spPr>
        <p:txBody>
          <a:bodyPr wrap="square" rtlCol="0">
            <a:spAutoFit/>
          </a:bodyPr>
          <a:lstStyle/>
          <a:p>
            <a:pPr algn="ctr"/>
            <a:r>
              <a:rPr lang="en-US" sz="2667" b="1" dirty="0">
                <a:latin typeface="+mj-lt"/>
              </a:rPr>
              <a:t>CEO Fraud</a:t>
            </a:r>
          </a:p>
        </p:txBody>
      </p:sp>
      <p:sp>
        <p:nvSpPr>
          <p:cNvPr id="14" name="TextBox 13"/>
          <p:cNvSpPr txBox="1"/>
          <p:nvPr/>
        </p:nvSpPr>
        <p:spPr>
          <a:xfrm>
            <a:off x="6460622" y="1332035"/>
            <a:ext cx="5136989" cy="502766"/>
          </a:xfrm>
          <a:prstGeom prst="rect">
            <a:avLst/>
          </a:prstGeom>
          <a:noFill/>
        </p:spPr>
        <p:txBody>
          <a:bodyPr wrap="square" rtlCol="0">
            <a:spAutoFit/>
          </a:bodyPr>
          <a:lstStyle/>
          <a:p>
            <a:pPr algn="ctr"/>
            <a:r>
              <a:rPr lang="en-US" sz="2667" b="1" dirty="0">
                <a:latin typeface="+mj-lt"/>
              </a:rPr>
              <a:t>Man-in-the-Email</a:t>
            </a:r>
          </a:p>
        </p:txBody>
      </p:sp>
      <p:sp>
        <p:nvSpPr>
          <p:cNvPr id="15" name="TextBox 14"/>
          <p:cNvSpPr txBox="1"/>
          <p:nvPr/>
        </p:nvSpPr>
        <p:spPr>
          <a:xfrm>
            <a:off x="8153401" y="3352885"/>
            <a:ext cx="3803646" cy="1856983"/>
          </a:xfrm>
          <a:prstGeom prst="rect">
            <a:avLst/>
          </a:prstGeom>
          <a:noFill/>
        </p:spPr>
        <p:txBody>
          <a:bodyPr wrap="square" rtlCol="0">
            <a:spAutoFit/>
          </a:bodyPr>
          <a:lstStyle/>
          <a:p>
            <a:pPr algn="ctr"/>
            <a:r>
              <a:rPr lang="en-US" sz="8800" b="1" dirty="0" smtClean="0">
                <a:solidFill>
                  <a:srgbClr val="92D050"/>
                </a:solidFill>
                <a:latin typeface="+mj-lt"/>
              </a:rPr>
              <a:t>1300%</a:t>
            </a:r>
            <a:endParaRPr lang="en-US" sz="8800" b="1" dirty="0">
              <a:solidFill>
                <a:srgbClr val="92D050"/>
              </a:solidFill>
              <a:latin typeface="+mj-lt"/>
            </a:endParaRPr>
          </a:p>
          <a:p>
            <a:pPr algn="ctr"/>
            <a:r>
              <a:rPr lang="en-US" sz="2667" dirty="0">
                <a:solidFill>
                  <a:schemeClr val="bg1">
                    <a:lumMod val="50000"/>
                  </a:schemeClr>
                </a:solidFill>
                <a:latin typeface="+mj-lt"/>
              </a:rPr>
              <a:t>Increase </a:t>
            </a:r>
            <a:r>
              <a:rPr lang="en-US" sz="2667" dirty="0" smtClean="0">
                <a:solidFill>
                  <a:schemeClr val="bg1">
                    <a:lumMod val="50000"/>
                  </a:schemeClr>
                </a:solidFill>
                <a:latin typeface="+mj-lt"/>
              </a:rPr>
              <a:t>since Jan 2015</a:t>
            </a:r>
            <a:endParaRPr lang="en-US" sz="2667" dirty="0">
              <a:solidFill>
                <a:schemeClr val="bg1">
                  <a:lumMod val="50000"/>
                </a:schemeClr>
              </a:solidFill>
              <a:latin typeface="+mj-lt"/>
            </a:endParaRPr>
          </a:p>
        </p:txBody>
      </p:sp>
    </p:spTree>
    <p:extLst>
      <p:ext uri="{BB962C8B-B14F-4D97-AF65-F5344CB8AC3E}">
        <p14:creationId xmlns:p14="http://schemas.microsoft.com/office/powerpoint/2010/main" val="297508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10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2000"/>
                            </p:stCondLst>
                            <p:childTnLst>
                              <p:par>
                                <p:cTn id="13" presetID="10" presetClass="entr" presetSubtype="0" fill="hold" grpId="0" nodeType="afterEffect">
                                  <p:stCondLst>
                                    <p:cond delay="10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7"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ict.sislerhightechnology.com/wp-content/uploads/2011/10/world-map.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395" y="1407236"/>
            <a:ext cx="10146872" cy="469452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smtClean="0"/>
              <a:t>Impostor email is a global problem</a:t>
            </a:r>
            <a:endParaRPr lang="en-US" dirty="0"/>
          </a:p>
        </p:txBody>
      </p:sp>
      <p:cxnSp>
        <p:nvCxnSpPr>
          <p:cNvPr id="4" name="Straight Connector 3"/>
          <p:cNvCxnSpPr>
            <a:stCxn id="2052" idx="1"/>
          </p:cNvCxnSpPr>
          <p:nvPr/>
        </p:nvCxnSpPr>
        <p:spPr>
          <a:xfrm flipV="1">
            <a:off x="1152395" y="2863228"/>
            <a:ext cx="1152395" cy="891272"/>
          </a:xfrm>
          <a:prstGeom prst="line">
            <a:avLst/>
          </a:prstGeom>
        </p:spPr>
        <p:style>
          <a:lnRef idx="2">
            <a:schemeClr val="accent2"/>
          </a:lnRef>
          <a:fillRef idx="0">
            <a:schemeClr val="accent2"/>
          </a:fillRef>
          <a:effectRef idx="1">
            <a:schemeClr val="accent2"/>
          </a:effectRef>
          <a:fontRef idx="minor">
            <a:schemeClr val="tx1"/>
          </a:fontRef>
        </p:style>
      </p:cxnSp>
      <p:sp>
        <p:nvSpPr>
          <p:cNvPr id="5" name="TextBox 4"/>
          <p:cNvSpPr txBox="1"/>
          <p:nvPr/>
        </p:nvSpPr>
        <p:spPr>
          <a:xfrm>
            <a:off x="0" y="3754500"/>
            <a:ext cx="2304789" cy="1077026"/>
          </a:xfrm>
          <a:prstGeom prst="rect">
            <a:avLst/>
          </a:prstGeom>
          <a:noFill/>
        </p:spPr>
        <p:txBody>
          <a:bodyPr wrap="square" rtlCol="0">
            <a:spAutoFit/>
          </a:bodyPr>
          <a:lstStyle/>
          <a:p>
            <a:r>
              <a:rPr lang="en-US" sz="2133" dirty="0">
                <a:latin typeface="+mj-lt"/>
              </a:rPr>
              <a:t>US - $750M</a:t>
            </a:r>
          </a:p>
          <a:p>
            <a:r>
              <a:rPr lang="en-US" sz="2133" dirty="0">
                <a:latin typeface="+mj-lt"/>
              </a:rPr>
              <a:t>17000+ victims (2013- 2016) </a:t>
            </a:r>
            <a:r>
              <a:rPr lang="en-US" sz="2133" baseline="30000" dirty="0">
                <a:latin typeface="+mj-lt"/>
              </a:rPr>
              <a:t>1</a:t>
            </a:r>
          </a:p>
        </p:txBody>
      </p:sp>
      <p:cxnSp>
        <p:nvCxnSpPr>
          <p:cNvPr id="7" name="Straight Connector 6"/>
          <p:cNvCxnSpPr/>
          <p:nvPr/>
        </p:nvCxnSpPr>
        <p:spPr>
          <a:xfrm flipV="1">
            <a:off x="5285089" y="1219200"/>
            <a:ext cx="4457631" cy="1095424"/>
          </a:xfrm>
          <a:prstGeom prst="line">
            <a:avLst/>
          </a:prstGeom>
        </p:spPr>
        <p:style>
          <a:lnRef idx="2">
            <a:schemeClr val="accent2"/>
          </a:lnRef>
          <a:fillRef idx="0">
            <a:schemeClr val="accent2"/>
          </a:fillRef>
          <a:effectRef idx="1">
            <a:schemeClr val="accent2"/>
          </a:effectRef>
          <a:fontRef idx="minor">
            <a:schemeClr val="tx1"/>
          </a:fontRef>
        </p:style>
      </p:cxnSp>
      <p:sp>
        <p:nvSpPr>
          <p:cNvPr id="8" name="TextBox 7"/>
          <p:cNvSpPr txBox="1"/>
          <p:nvPr/>
        </p:nvSpPr>
        <p:spPr>
          <a:xfrm>
            <a:off x="9742719" y="476644"/>
            <a:ext cx="2516229" cy="1077026"/>
          </a:xfrm>
          <a:prstGeom prst="rect">
            <a:avLst/>
          </a:prstGeom>
          <a:noFill/>
        </p:spPr>
        <p:txBody>
          <a:bodyPr wrap="square" rtlCol="0">
            <a:spAutoFit/>
          </a:bodyPr>
          <a:lstStyle/>
          <a:p>
            <a:r>
              <a:rPr lang="en-US" sz="2133" dirty="0">
                <a:latin typeface="+mj-lt"/>
              </a:rPr>
              <a:t>UK – £32M ~1000 victims (July 2015 – Jan 2016) </a:t>
            </a:r>
            <a:r>
              <a:rPr lang="en-US" sz="2133" baseline="30000" dirty="0">
                <a:latin typeface="+mj-lt"/>
              </a:rPr>
              <a:t>2</a:t>
            </a:r>
          </a:p>
        </p:txBody>
      </p:sp>
      <p:cxnSp>
        <p:nvCxnSpPr>
          <p:cNvPr id="11" name="Straight Connector 10"/>
          <p:cNvCxnSpPr/>
          <p:nvPr/>
        </p:nvCxnSpPr>
        <p:spPr>
          <a:xfrm>
            <a:off x="5410200" y="2502659"/>
            <a:ext cx="4265571" cy="806205"/>
          </a:xfrm>
          <a:prstGeom prst="line">
            <a:avLst/>
          </a:prstGeom>
        </p:spPr>
        <p:style>
          <a:lnRef idx="2">
            <a:schemeClr val="accent2"/>
          </a:lnRef>
          <a:fillRef idx="0">
            <a:schemeClr val="accent2"/>
          </a:fillRef>
          <a:effectRef idx="1">
            <a:schemeClr val="accent2"/>
          </a:effectRef>
          <a:fontRef idx="minor">
            <a:schemeClr val="tx1"/>
          </a:fontRef>
        </p:style>
      </p:cxnSp>
      <p:sp>
        <p:nvSpPr>
          <p:cNvPr id="14" name="TextBox 13"/>
          <p:cNvSpPr txBox="1"/>
          <p:nvPr/>
        </p:nvSpPr>
        <p:spPr>
          <a:xfrm>
            <a:off x="9675771" y="2736175"/>
            <a:ext cx="2599736" cy="1077026"/>
          </a:xfrm>
          <a:prstGeom prst="rect">
            <a:avLst/>
          </a:prstGeom>
          <a:noFill/>
        </p:spPr>
        <p:txBody>
          <a:bodyPr wrap="square" rtlCol="0">
            <a:spAutoFit/>
          </a:bodyPr>
          <a:lstStyle/>
          <a:p>
            <a:r>
              <a:rPr lang="en-US" sz="2133" dirty="0">
                <a:latin typeface="+mj-lt"/>
              </a:rPr>
              <a:t>France – €465M 15,000 victims</a:t>
            </a:r>
          </a:p>
          <a:p>
            <a:r>
              <a:rPr lang="en-US" sz="2133" dirty="0">
                <a:latin typeface="+mj-lt"/>
              </a:rPr>
              <a:t>(since 2010) </a:t>
            </a:r>
            <a:r>
              <a:rPr lang="en-US" sz="2133" baseline="30000" dirty="0">
                <a:latin typeface="+mj-lt"/>
              </a:rPr>
              <a:t>3</a:t>
            </a:r>
          </a:p>
        </p:txBody>
      </p:sp>
      <p:sp>
        <p:nvSpPr>
          <p:cNvPr id="23" name="TextBox 22"/>
          <p:cNvSpPr txBox="1"/>
          <p:nvPr/>
        </p:nvSpPr>
        <p:spPr>
          <a:xfrm>
            <a:off x="241873" y="5963264"/>
            <a:ext cx="10867815" cy="276997"/>
          </a:xfrm>
          <a:prstGeom prst="rect">
            <a:avLst/>
          </a:prstGeom>
          <a:noFill/>
        </p:spPr>
        <p:txBody>
          <a:bodyPr wrap="square" lIns="91396" tIns="45719" rIns="91396" bIns="45719" rtlCol="0">
            <a:spAutoFit/>
          </a:bodyPr>
          <a:lstStyle/>
          <a:p>
            <a:pPr defTabSz="913841">
              <a:defRPr/>
            </a:pPr>
            <a:r>
              <a:rPr lang="en-US" sz="1200" b="1" kern="0" dirty="0">
                <a:solidFill>
                  <a:schemeClr val="bg1">
                    <a:lumMod val="50000"/>
                  </a:schemeClr>
                </a:solidFill>
                <a:latin typeface="+mj-lt"/>
              </a:rPr>
              <a:t>Source: </a:t>
            </a:r>
            <a:r>
              <a:rPr lang="en-US" sz="1200" kern="0" baseline="30000" dirty="0">
                <a:solidFill>
                  <a:schemeClr val="bg1">
                    <a:lumMod val="50000"/>
                  </a:schemeClr>
                </a:solidFill>
                <a:latin typeface="+mj-lt"/>
              </a:rPr>
              <a:t>1</a:t>
            </a:r>
            <a:r>
              <a:rPr lang="en-US" sz="1200" b="1" kern="0" dirty="0">
                <a:solidFill>
                  <a:schemeClr val="bg1">
                    <a:lumMod val="50000"/>
                  </a:schemeClr>
                </a:solidFill>
                <a:latin typeface="+mj-lt"/>
              </a:rPr>
              <a:t> </a:t>
            </a:r>
            <a:r>
              <a:rPr lang="en-US" sz="1200" kern="0" dirty="0">
                <a:solidFill>
                  <a:schemeClr val="bg1">
                    <a:lumMod val="50000"/>
                  </a:schemeClr>
                </a:solidFill>
                <a:latin typeface="+mj-lt"/>
              </a:rPr>
              <a:t>FBI, </a:t>
            </a:r>
            <a:r>
              <a:rPr lang="en-US" sz="1200" kern="0" baseline="30000" dirty="0">
                <a:solidFill>
                  <a:schemeClr val="bg1">
                    <a:lumMod val="50000"/>
                  </a:schemeClr>
                </a:solidFill>
                <a:latin typeface="+mj-lt"/>
              </a:rPr>
              <a:t>2</a:t>
            </a:r>
            <a:r>
              <a:rPr lang="en-US" sz="1200" kern="0" dirty="0">
                <a:solidFill>
                  <a:schemeClr val="bg1">
                    <a:lumMod val="50000"/>
                  </a:schemeClr>
                </a:solidFill>
                <a:latin typeface="+mj-lt"/>
              </a:rPr>
              <a:t> National Fraud Intelligence Bureau, </a:t>
            </a:r>
            <a:r>
              <a:rPr lang="en-US" sz="1200" kern="0" baseline="30000" dirty="0">
                <a:solidFill>
                  <a:schemeClr val="bg1">
                    <a:lumMod val="50000"/>
                  </a:schemeClr>
                </a:solidFill>
                <a:latin typeface="+mj-lt"/>
              </a:rPr>
              <a:t>3</a:t>
            </a:r>
            <a:r>
              <a:rPr lang="en-US" sz="1200" kern="0" dirty="0">
                <a:solidFill>
                  <a:schemeClr val="bg1">
                    <a:lumMod val="50000"/>
                  </a:schemeClr>
                </a:solidFill>
                <a:latin typeface="+mj-lt"/>
              </a:rPr>
              <a:t>. French National Police </a:t>
            </a:r>
          </a:p>
        </p:txBody>
      </p:sp>
    </p:spTree>
    <p:extLst>
      <p:ext uri="{BB962C8B-B14F-4D97-AF65-F5344CB8AC3E}">
        <p14:creationId xmlns:p14="http://schemas.microsoft.com/office/powerpoint/2010/main" val="95565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1500"/>
                            </p:stCondLst>
                            <p:childTnLst>
                              <p:par>
                                <p:cTn id="12" presetID="10" presetClass="entr" presetSubtype="0" fill="hold" nodeType="afterEffect">
                                  <p:stCondLst>
                                    <p:cond delay="100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10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Big losses are possible very quickly</a:t>
            </a:r>
            <a:endParaRPr lang="en-US" dirty="0"/>
          </a:p>
        </p:txBody>
      </p:sp>
      <p:pic>
        <p:nvPicPr>
          <p:cNvPr id="3" name="Picture 2"/>
          <p:cNvPicPr>
            <a:picLocks noChangeAspect="1"/>
          </p:cNvPicPr>
          <p:nvPr/>
        </p:nvPicPr>
        <p:blipFill rotWithShape="1">
          <a:blip r:embed="rId3"/>
          <a:srcRect l="13871" t="27296" r="41091" b="51253"/>
          <a:stretch/>
        </p:blipFill>
        <p:spPr>
          <a:xfrm>
            <a:off x="0" y="2009318"/>
            <a:ext cx="6908800" cy="1850079"/>
          </a:xfrm>
          <a:prstGeom prst="rect">
            <a:avLst/>
          </a:prstGeom>
          <a:ln>
            <a:noFill/>
          </a:ln>
          <a:effectLst>
            <a:outerShdw blurRad="190500" algn="tl" rotWithShape="0">
              <a:srgbClr val="000000">
                <a:alpha val="70000"/>
              </a:srgbClr>
            </a:outerShdw>
          </a:effectLst>
        </p:spPr>
      </p:pic>
      <p:pic>
        <p:nvPicPr>
          <p:cNvPr id="4" name="Picture 3"/>
          <p:cNvPicPr>
            <a:picLocks noChangeAspect="1"/>
          </p:cNvPicPr>
          <p:nvPr/>
        </p:nvPicPr>
        <p:blipFill rotWithShape="1">
          <a:blip r:embed="rId4"/>
          <a:srcRect l="12683" t="24014" r="41891" b="64582"/>
          <a:stretch/>
        </p:blipFill>
        <p:spPr>
          <a:xfrm>
            <a:off x="7092134" y="3282087"/>
            <a:ext cx="4728767" cy="667435"/>
          </a:xfrm>
          <a:prstGeom prst="rect">
            <a:avLst/>
          </a:prstGeom>
          <a:ln>
            <a:noFill/>
          </a:ln>
          <a:effectLst>
            <a:outerShdw blurRad="190500" algn="tl" rotWithShape="0">
              <a:srgbClr val="000000">
                <a:alpha val="70000"/>
              </a:srgbClr>
            </a:outerShdw>
          </a:effectLst>
        </p:spPr>
      </p:pic>
      <p:pic>
        <p:nvPicPr>
          <p:cNvPr id="7" name="Picture 6"/>
          <p:cNvPicPr>
            <a:picLocks noChangeAspect="1"/>
          </p:cNvPicPr>
          <p:nvPr/>
        </p:nvPicPr>
        <p:blipFill rotWithShape="1">
          <a:blip r:embed="rId5"/>
          <a:srcRect l="24522" t="29410" r="40983" b="63865"/>
          <a:stretch/>
        </p:blipFill>
        <p:spPr>
          <a:xfrm>
            <a:off x="3710830" y="4186329"/>
            <a:ext cx="7359941" cy="896723"/>
          </a:xfrm>
          <a:prstGeom prst="rect">
            <a:avLst/>
          </a:prstGeom>
          <a:ln>
            <a:noFill/>
          </a:ln>
          <a:effectLst>
            <a:outerShdw blurRad="190500" algn="tl" rotWithShape="0">
              <a:srgbClr val="000000">
                <a:alpha val="70000"/>
              </a:srgbClr>
            </a:outerShdw>
          </a:effectLst>
        </p:spPr>
      </p:pic>
      <p:pic>
        <p:nvPicPr>
          <p:cNvPr id="8" name="Picture 7"/>
          <p:cNvPicPr>
            <a:picLocks noChangeAspect="1"/>
          </p:cNvPicPr>
          <p:nvPr/>
        </p:nvPicPr>
        <p:blipFill rotWithShape="1">
          <a:blip r:embed="rId6"/>
          <a:srcRect l="13250" t="60358" r="39778" b="31338"/>
          <a:stretch/>
        </p:blipFill>
        <p:spPr>
          <a:xfrm>
            <a:off x="406400" y="5236810"/>
            <a:ext cx="8203435" cy="906405"/>
          </a:xfrm>
          <a:prstGeom prst="rect">
            <a:avLst/>
          </a:prstGeom>
          <a:ln>
            <a:noFill/>
          </a:ln>
          <a:effectLst>
            <a:outerShdw blurRad="190500" algn="tl" rotWithShape="0">
              <a:srgbClr val="000000">
                <a:alpha val="70000"/>
              </a:srgbClr>
            </a:outerShdw>
          </a:effectLst>
        </p:spPr>
      </p:pic>
      <p:pic>
        <p:nvPicPr>
          <p:cNvPr id="5" name="Picture 4"/>
          <p:cNvPicPr>
            <a:picLocks noChangeAspect="1"/>
          </p:cNvPicPr>
          <p:nvPr/>
        </p:nvPicPr>
        <p:blipFill rotWithShape="1">
          <a:blip r:embed="rId7"/>
          <a:srcRect l="14438" t="39844" r="42972" b="48409"/>
          <a:stretch/>
        </p:blipFill>
        <p:spPr>
          <a:xfrm>
            <a:off x="6963898" y="1117855"/>
            <a:ext cx="4985237" cy="77305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3927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2500"/>
                            </p:stCondLst>
                            <p:childTnLst>
                              <p:par>
                                <p:cTn id="13" presetID="10" presetClass="entr" presetSubtype="0" fill="hold"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3500"/>
                            </p:stCondLst>
                            <p:childTnLst>
                              <p:par>
                                <p:cTn id="17" presetID="10" presetClass="entr" presetSubtype="0" fill="hold" nodeType="afterEffect">
                                  <p:stCondLst>
                                    <p:cond delay="5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4500"/>
                            </p:stCondLst>
                            <p:childTnLst>
                              <p:par>
                                <p:cTn id="21" presetID="10" presetClass="entr" presetSubtype="0" fill="hold" nodeType="afterEffect">
                                  <p:stCondLst>
                                    <p:cond delay="5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Highly Researched &amp; Targeted</a:t>
            </a:r>
            <a:endParaRPr lang="en-US" dirty="0"/>
          </a:p>
        </p:txBody>
      </p:sp>
      <p:pic>
        <p:nvPicPr>
          <p:cNvPr id="1028" name="Picture 4" descr="http://www.aylmerpolice.com/images/icon-ch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1326390"/>
            <a:ext cx="2579508" cy="25795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231315" y="4125237"/>
            <a:ext cx="2956081" cy="1200329"/>
          </a:xfrm>
          <a:prstGeom prst="rect">
            <a:avLst/>
          </a:prstGeom>
          <a:noFill/>
        </p:spPr>
        <p:txBody>
          <a:bodyPr wrap="square" rtlCol="0">
            <a:spAutoFit/>
          </a:bodyPr>
          <a:lstStyle/>
          <a:p>
            <a:pPr algn="ctr"/>
            <a:r>
              <a:rPr lang="en-US" sz="2400" dirty="0">
                <a:latin typeface="+mj-lt"/>
              </a:rPr>
              <a:t>Research to understand employee structure</a:t>
            </a:r>
          </a:p>
        </p:txBody>
      </p:sp>
      <p:pic>
        <p:nvPicPr>
          <p:cNvPr id="1032" name="Picture 8" descr="http://www.iconsdb.com/icons/download/orange/airplane-57-512.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00221" y="1431452"/>
            <a:ext cx="2369387" cy="236938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568915" y="4168419"/>
            <a:ext cx="3231999" cy="1200329"/>
          </a:xfrm>
          <a:prstGeom prst="rect">
            <a:avLst/>
          </a:prstGeom>
        </p:spPr>
        <p:txBody>
          <a:bodyPr wrap="square">
            <a:spAutoFit/>
          </a:bodyPr>
          <a:lstStyle/>
          <a:p>
            <a:pPr algn="ctr"/>
            <a:r>
              <a:rPr lang="en-US" sz="2400" dirty="0">
                <a:latin typeface="+mj-lt"/>
              </a:rPr>
              <a:t>Often timed with executive travel schedule</a:t>
            </a:r>
          </a:p>
        </p:txBody>
      </p:sp>
      <p:pic>
        <p:nvPicPr>
          <p:cNvPr id="9" name="Picture 8"/>
          <p:cNvPicPr>
            <a:picLocks noChangeAspect="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1135412" y="1532077"/>
            <a:ext cx="2282826" cy="2282826"/>
          </a:xfrm>
          <a:prstGeom prst="rect">
            <a:avLst/>
          </a:prstGeom>
        </p:spPr>
      </p:pic>
      <p:pic>
        <p:nvPicPr>
          <p:cNvPr id="10" name="Picture 5" descr="C:\Users\mguntrip\Pictures\icons\Message 512x512.png"/>
          <p:cNvPicPr>
            <a:picLocks noChangeAspect="1" noChangeArrowheads="1"/>
          </p:cNvPicPr>
          <p:nvPr/>
        </p:nvPicPr>
        <p:blipFill>
          <a:blip r:embed="rId6" cstate="print">
            <a:grayscl/>
            <a:extLst>
              <a:ext uri="{28A0092B-C50C-407E-A947-70E740481C1C}">
                <a14:useLocalDpi xmlns:a14="http://schemas.microsoft.com/office/drawing/2010/main" val="0"/>
              </a:ext>
            </a:extLst>
          </a:blip>
          <a:srcRect/>
          <a:stretch>
            <a:fillRect/>
          </a:stretch>
        </p:blipFill>
        <p:spPr bwMode="auto">
          <a:xfrm>
            <a:off x="1496603" y="3163283"/>
            <a:ext cx="302673" cy="293594"/>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a:grpSpLocks noChangeAspect="1"/>
          </p:cNvGrpSpPr>
          <p:nvPr/>
        </p:nvGrpSpPr>
        <p:grpSpPr>
          <a:xfrm>
            <a:off x="1997836" y="1932596"/>
            <a:ext cx="1013713" cy="946485"/>
            <a:chOff x="-65760" y="1971172"/>
            <a:chExt cx="2807972" cy="2702824"/>
          </a:xfrm>
        </p:grpSpPr>
        <p:pic>
          <p:nvPicPr>
            <p:cNvPr id="12" name="Picture 3" descr="C:\Users\mguntrip\Pictures\icons\User 512x512.png"/>
            <p:cNvPicPr>
              <a:picLocks noChangeAspect="1" noChangeArrowheads="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5760" y="1971172"/>
              <a:ext cx="2702824" cy="270282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freeiconbox.com/icon/256/34975.png"/>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t="25864" b="28443"/>
            <a:stretch/>
          </p:blipFill>
          <p:spPr bwMode="auto">
            <a:xfrm>
              <a:off x="837212" y="2869517"/>
              <a:ext cx="868975" cy="39705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5" descr="C:\Users\mguntrip\Pictures\icons\Message 512x512.png"/>
            <p:cNvPicPr>
              <a:picLocks noChangeAspect="1" noChangeArrowheads="1"/>
            </p:cNvPicPr>
            <p:nvPr/>
          </p:nvPicPr>
          <p:blipFill>
            <a:blip r:embed="rId6" cstate="print">
              <a:grayscl/>
              <a:extLst>
                <a:ext uri="{28A0092B-C50C-407E-A947-70E740481C1C}">
                  <a14:useLocalDpi xmlns:a14="http://schemas.microsoft.com/office/drawing/2010/main" val="0"/>
                </a:ext>
              </a:extLst>
            </a:blip>
            <a:srcRect/>
            <a:stretch>
              <a:fillRect/>
            </a:stretch>
          </p:blipFill>
          <p:spPr bwMode="auto">
            <a:xfrm>
              <a:off x="1827812" y="2869517"/>
              <a:ext cx="914400" cy="914400"/>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TextBox 15"/>
          <p:cNvSpPr txBox="1"/>
          <p:nvPr/>
        </p:nvSpPr>
        <p:spPr>
          <a:xfrm>
            <a:off x="845779" y="4125236"/>
            <a:ext cx="2956081" cy="830997"/>
          </a:xfrm>
          <a:prstGeom prst="rect">
            <a:avLst/>
          </a:prstGeom>
          <a:noFill/>
        </p:spPr>
        <p:txBody>
          <a:bodyPr wrap="square" rtlCol="0">
            <a:spAutoFit/>
          </a:bodyPr>
          <a:lstStyle/>
          <a:p>
            <a:pPr algn="ctr"/>
            <a:r>
              <a:rPr lang="en-US" sz="2400" dirty="0" smtClean="0">
                <a:latin typeface="+mj-lt"/>
              </a:rPr>
              <a:t>No malware, </a:t>
            </a:r>
          </a:p>
          <a:p>
            <a:pPr algn="ctr"/>
            <a:r>
              <a:rPr lang="en-US" sz="2400" dirty="0" smtClean="0">
                <a:latin typeface="+mj-lt"/>
              </a:rPr>
              <a:t>low volume</a:t>
            </a:r>
            <a:endParaRPr lang="en-US" sz="2400" dirty="0">
              <a:latin typeface="+mj-lt"/>
            </a:endParaRPr>
          </a:p>
        </p:txBody>
      </p:sp>
    </p:spTree>
    <p:extLst>
      <p:ext uri="{BB962C8B-B14F-4D97-AF65-F5344CB8AC3E}">
        <p14:creationId xmlns:p14="http://schemas.microsoft.com/office/powerpoint/2010/main" val="10249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an Impostor Email look like?</a:t>
            </a:r>
            <a:endParaRPr lang="en-US"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02" y="1219200"/>
            <a:ext cx="5293597" cy="2122637"/>
          </a:xfrm>
          <a:prstGeom prst="rect">
            <a:avLst/>
          </a:prstGeom>
          <a:ln>
            <a:noFill/>
          </a:ln>
          <a:effectLst>
            <a:outerShdw blurRad="190500" algn="tl" rotWithShape="0">
              <a:srgbClr val="000000">
                <a:alpha val="70000"/>
              </a:srgbClr>
            </a:outerShdw>
          </a:effectLst>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47968" y="1317965"/>
            <a:ext cx="5437632" cy="4047744"/>
          </a:xfrm>
          <a:prstGeom prst="rect">
            <a:avLst/>
          </a:prstGeom>
          <a:ln>
            <a:noFill/>
          </a:ln>
          <a:effectLst>
            <a:outerShdw blurRad="190500" algn="tl" rotWithShape="0">
              <a:srgbClr val="000000">
                <a:alpha val="70000"/>
              </a:srgbClr>
            </a:outerShdw>
          </a:effectLst>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3401" y="3774051"/>
            <a:ext cx="5806891" cy="1626996"/>
          </a:xfrm>
          <a:prstGeom prst="rect">
            <a:avLst/>
          </a:prstGeom>
          <a:ln>
            <a:noFill/>
          </a:ln>
          <a:effectLst>
            <a:outerShdw blurRad="190500" algn="tl" rotWithShape="0">
              <a:srgbClr val="000000">
                <a:alpha val="70000"/>
              </a:srgbClr>
            </a:outerShdw>
          </a:effectLst>
        </p:spPr>
      </p:pic>
      <p:sp>
        <p:nvSpPr>
          <p:cNvPr id="6" name="Rectangular Callout 5"/>
          <p:cNvSpPr/>
          <p:nvPr/>
        </p:nvSpPr>
        <p:spPr>
          <a:xfrm rot="5400000">
            <a:off x="3686222" y="544703"/>
            <a:ext cx="1331683" cy="3150838"/>
          </a:xfrm>
          <a:prstGeom prst="wedgeRectCallout">
            <a:avLst>
              <a:gd name="adj1" fmla="val 48484"/>
              <a:gd name="adj2" fmla="val 95099"/>
            </a:avLst>
          </a:prstGeom>
          <a:ln/>
        </p:spPr>
        <p:style>
          <a:lnRef idx="2">
            <a:schemeClr val="accent4">
              <a:shade val="50000"/>
            </a:schemeClr>
          </a:lnRef>
          <a:fillRef idx="1">
            <a:schemeClr val="accent4"/>
          </a:fillRef>
          <a:effectRef idx="0">
            <a:schemeClr val="accent4"/>
          </a:effectRef>
          <a:fontRef idx="minor">
            <a:schemeClr val="lt1"/>
          </a:fontRef>
        </p:style>
        <p:txBody>
          <a:bodyPr vert="vert270" rtlCol="0" anchor="ctr"/>
          <a:lstStyle/>
          <a:p>
            <a:pPr algn="ctr"/>
            <a:r>
              <a:rPr lang="en-US" sz="2800" dirty="0">
                <a:solidFill>
                  <a:srgbClr val="FFFFFF"/>
                </a:solidFill>
                <a:latin typeface="Arial"/>
                <a:ea typeface="Helvetica Neue" charset="0"/>
                <a:cs typeface="Arial"/>
              </a:rPr>
              <a:t>Kindly send me </a:t>
            </a:r>
            <a:br>
              <a:rPr lang="en-US" sz="2800" dirty="0">
                <a:solidFill>
                  <a:srgbClr val="FFFFFF"/>
                </a:solidFill>
                <a:latin typeface="Arial"/>
                <a:ea typeface="Helvetica Neue" charset="0"/>
                <a:cs typeface="Arial"/>
              </a:rPr>
            </a:br>
            <a:r>
              <a:rPr lang="en-US" sz="2800" dirty="0">
                <a:solidFill>
                  <a:srgbClr val="FFFFFF"/>
                </a:solidFill>
                <a:latin typeface="Arial"/>
                <a:ea typeface="Helvetica Neue" charset="0"/>
                <a:cs typeface="Arial"/>
              </a:rPr>
              <a:t>the w2s</a:t>
            </a:r>
          </a:p>
        </p:txBody>
      </p:sp>
      <p:sp>
        <p:nvSpPr>
          <p:cNvPr id="7" name="Rectangular Callout 6"/>
          <p:cNvSpPr/>
          <p:nvPr/>
        </p:nvSpPr>
        <p:spPr>
          <a:xfrm rot="5400000">
            <a:off x="3686223" y="3967223"/>
            <a:ext cx="1331683" cy="3150837"/>
          </a:xfrm>
          <a:prstGeom prst="wedgeRectCallout">
            <a:avLst>
              <a:gd name="adj1" fmla="val -47995"/>
              <a:gd name="adj2" fmla="val 85548"/>
            </a:avLst>
          </a:prstGeom>
          <a:ln/>
        </p:spPr>
        <p:style>
          <a:lnRef idx="2">
            <a:schemeClr val="accent4">
              <a:shade val="50000"/>
            </a:schemeClr>
          </a:lnRef>
          <a:fillRef idx="1">
            <a:schemeClr val="accent4"/>
          </a:fillRef>
          <a:effectRef idx="0">
            <a:schemeClr val="accent4"/>
          </a:effectRef>
          <a:fontRef idx="minor">
            <a:schemeClr val="lt1"/>
          </a:fontRef>
        </p:style>
        <p:txBody>
          <a:bodyPr vert="vert270" rtlCol="0" anchor="ctr"/>
          <a:lstStyle/>
          <a:p>
            <a:pPr algn="ctr"/>
            <a:r>
              <a:rPr lang="en-US" sz="2800" dirty="0">
                <a:solidFill>
                  <a:srgbClr val="FFFFFF"/>
                </a:solidFill>
                <a:latin typeface="Arial"/>
                <a:ea typeface="Helvetica Neue" charset="0"/>
                <a:cs typeface="Arial"/>
              </a:rPr>
              <a:t>Process a wire of $143,850.00</a:t>
            </a:r>
          </a:p>
        </p:txBody>
      </p:sp>
      <p:sp>
        <p:nvSpPr>
          <p:cNvPr id="8" name="Rectangular Callout 7"/>
          <p:cNvSpPr/>
          <p:nvPr/>
        </p:nvSpPr>
        <p:spPr>
          <a:xfrm rot="5400000">
            <a:off x="9257791" y="3314194"/>
            <a:ext cx="2590801" cy="2972816"/>
          </a:xfrm>
          <a:prstGeom prst="wedgeRectCallout">
            <a:avLst>
              <a:gd name="adj1" fmla="val -57620"/>
              <a:gd name="adj2" fmla="val 81875"/>
            </a:avLst>
          </a:prstGeom>
          <a:ln/>
        </p:spPr>
        <p:style>
          <a:lnRef idx="2">
            <a:schemeClr val="accent4">
              <a:shade val="50000"/>
            </a:schemeClr>
          </a:lnRef>
          <a:fillRef idx="1">
            <a:schemeClr val="accent4"/>
          </a:fillRef>
          <a:effectRef idx="0">
            <a:schemeClr val="accent4"/>
          </a:effectRef>
          <a:fontRef idx="minor">
            <a:schemeClr val="lt1"/>
          </a:fontRef>
        </p:style>
        <p:txBody>
          <a:bodyPr vert="vert270" rtlCol="0" anchor="ctr"/>
          <a:lstStyle/>
          <a:p>
            <a:pPr algn="ctr"/>
            <a:r>
              <a:rPr lang="en-US" sz="2800" dirty="0">
                <a:solidFill>
                  <a:srgbClr val="FFFFFF"/>
                </a:solidFill>
                <a:latin typeface="Arial"/>
                <a:ea typeface="Helvetica Neue" charset="0"/>
                <a:cs typeface="Arial"/>
              </a:rPr>
              <a:t>Make a wire payment today in the form of a deposit for the acquisition</a:t>
            </a:r>
          </a:p>
        </p:txBody>
      </p:sp>
    </p:spTree>
    <p:extLst>
      <p:ext uri="{BB962C8B-B14F-4D97-AF65-F5344CB8AC3E}">
        <p14:creationId xmlns:p14="http://schemas.microsoft.com/office/powerpoint/2010/main" val="35679851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Impostor Email Tactics</a:t>
            </a:r>
            <a:endParaRPr lang="en-US" dirty="0"/>
          </a:p>
        </p:txBody>
      </p:sp>
      <p:graphicFrame>
        <p:nvGraphicFramePr>
          <p:cNvPr id="3" name="Chart 2"/>
          <p:cNvGraphicFramePr>
            <a:graphicFrameLocks/>
          </p:cNvGraphicFramePr>
          <p:nvPr>
            <p:extLst/>
          </p:nvPr>
        </p:nvGraphicFramePr>
        <p:xfrm>
          <a:off x="1977928" y="976447"/>
          <a:ext cx="8236144" cy="4952029"/>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9511621" y="5802805"/>
            <a:ext cx="2680379" cy="379656"/>
          </a:xfrm>
          <a:prstGeom prst="rect">
            <a:avLst/>
          </a:prstGeom>
          <a:noFill/>
        </p:spPr>
        <p:txBody>
          <a:bodyPr wrap="square" rtlCol="0">
            <a:spAutoFit/>
          </a:bodyPr>
          <a:lstStyle/>
          <a:p>
            <a:r>
              <a:rPr lang="en-US" sz="1867" dirty="0">
                <a:latin typeface="Calibri" panose="020F0502020204030204" pitchFamily="34" charset="0"/>
              </a:rPr>
              <a:t>Data from March 2016</a:t>
            </a:r>
          </a:p>
        </p:txBody>
      </p:sp>
    </p:spTree>
    <p:extLst>
      <p:ext uri="{BB962C8B-B14F-4D97-AF65-F5344CB8AC3E}">
        <p14:creationId xmlns:p14="http://schemas.microsoft.com/office/powerpoint/2010/main" val="28781629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REQUIREMENTS</a:t>
            </a:r>
            <a:endParaRPr lang="en-US" dirty="0"/>
          </a:p>
        </p:txBody>
      </p:sp>
      <p:sp>
        <p:nvSpPr>
          <p:cNvPr id="3" name="Text Placeholder 2"/>
          <p:cNvSpPr>
            <a:spLocks noGrp="1"/>
          </p:cNvSpPr>
          <p:nvPr>
            <p:ph type="body" idx="1"/>
          </p:nvPr>
        </p:nvSpPr>
        <p:spPr/>
        <p:txBody>
          <a:bodyPr/>
          <a:lstStyle/>
          <a:p>
            <a:r>
              <a:rPr lang="en-US" dirty="0" smtClean="0"/>
              <a:t>AND BEST PRACTICES</a:t>
            </a:r>
            <a:endParaRPr lang="en-US" dirty="0"/>
          </a:p>
        </p:txBody>
      </p:sp>
    </p:spTree>
    <p:extLst>
      <p:ext uri="{BB962C8B-B14F-4D97-AF65-F5344CB8AC3E}">
        <p14:creationId xmlns:p14="http://schemas.microsoft.com/office/powerpoint/2010/main" val="1783641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Best practices to prevent threats</a:t>
            </a:r>
            <a:endParaRPr lang="en-US" dirty="0"/>
          </a:p>
        </p:txBody>
      </p:sp>
      <p:grpSp>
        <p:nvGrpSpPr>
          <p:cNvPr id="3" name="Group 2"/>
          <p:cNvGrpSpPr/>
          <p:nvPr/>
        </p:nvGrpSpPr>
        <p:grpSpPr>
          <a:xfrm>
            <a:off x="866062" y="1378061"/>
            <a:ext cx="3096338" cy="4417403"/>
            <a:chOff x="866062" y="1378061"/>
            <a:chExt cx="3096338" cy="4417403"/>
          </a:xfrm>
        </p:grpSpPr>
        <p:sp>
          <p:nvSpPr>
            <p:cNvPr id="13" name="TextBox 12"/>
            <p:cNvSpPr txBox="1"/>
            <p:nvPr/>
          </p:nvSpPr>
          <p:spPr>
            <a:xfrm>
              <a:off x="866062" y="2910065"/>
              <a:ext cx="2025748" cy="420564"/>
            </a:xfrm>
            <a:prstGeom prst="rect">
              <a:avLst/>
            </a:prstGeom>
            <a:noFill/>
          </p:spPr>
          <p:txBody>
            <a:bodyPr wrap="square" rtlCol="0">
              <a:spAutoFit/>
            </a:bodyPr>
            <a:lstStyle/>
            <a:p>
              <a:r>
                <a:rPr lang="en-US" sz="2133" dirty="0" smtClean="0">
                  <a:latin typeface="+mj-lt"/>
                </a:rPr>
                <a:t>URL threats</a:t>
              </a:r>
              <a:endParaRPr lang="en-US" sz="2133" dirty="0">
                <a:latin typeface="+mj-lt"/>
              </a:endParaRPr>
            </a:p>
          </p:txBody>
        </p:sp>
        <p:sp>
          <p:nvSpPr>
            <p:cNvPr id="15" name="TextBox 14"/>
            <p:cNvSpPr txBox="1"/>
            <p:nvPr/>
          </p:nvSpPr>
          <p:spPr>
            <a:xfrm>
              <a:off x="866062" y="3461180"/>
              <a:ext cx="3096338" cy="1077218"/>
            </a:xfrm>
            <a:prstGeom prst="rect">
              <a:avLst/>
            </a:prstGeom>
            <a:noFill/>
          </p:spPr>
          <p:txBody>
            <a:bodyPr wrap="square" rtlCol="0">
              <a:spAutoFit/>
            </a:bodyPr>
            <a:lstStyle/>
            <a:p>
              <a:r>
                <a:rPr lang="en-US" sz="1600" dirty="0" smtClean="0">
                  <a:latin typeface="+mj-lt"/>
                </a:rPr>
                <a:t>Examples:</a:t>
              </a:r>
            </a:p>
            <a:p>
              <a:pPr marL="285750" indent="-285750">
                <a:buFont typeface="Arial" panose="020B0604020202020204" pitchFamily="34" charset="0"/>
                <a:buChar char="•"/>
              </a:pPr>
              <a:r>
                <a:rPr lang="en-US" sz="1600" dirty="0"/>
                <a:t>Links to compromised websites</a:t>
              </a:r>
            </a:p>
            <a:p>
              <a:pPr marL="285750" indent="-285750">
                <a:buFont typeface="Arial" panose="020B0604020202020204" pitchFamily="34" charset="0"/>
                <a:buChar char="•"/>
              </a:pPr>
              <a:r>
                <a:rPr lang="en-US" sz="1600" dirty="0"/>
                <a:t>URL links to attachments</a:t>
              </a:r>
            </a:p>
          </p:txBody>
        </p:sp>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2523" y="1378061"/>
              <a:ext cx="1463040" cy="1463040"/>
            </a:xfrm>
            <a:prstGeom prst="rect">
              <a:avLst/>
            </a:prstGeom>
          </p:spPr>
        </p:pic>
        <p:sp>
          <p:nvSpPr>
            <p:cNvPr id="19" name="TextBox 18"/>
            <p:cNvSpPr txBox="1"/>
            <p:nvPr/>
          </p:nvSpPr>
          <p:spPr>
            <a:xfrm>
              <a:off x="898415" y="4718246"/>
              <a:ext cx="2789271" cy="1077218"/>
            </a:xfrm>
            <a:prstGeom prst="rect">
              <a:avLst/>
            </a:prstGeom>
            <a:noFill/>
          </p:spPr>
          <p:txBody>
            <a:bodyPr wrap="square" rtlCol="0">
              <a:spAutoFit/>
            </a:bodyPr>
            <a:lstStyle/>
            <a:p>
              <a:r>
                <a:rPr lang="en-US" sz="1600" dirty="0" smtClean="0">
                  <a:latin typeface="+mj-lt"/>
                </a:rPr>
                <a:t>Look for:</a:t>
              </a:r>
            </a:p>
            <a:p>
              <a:pPr marL="285750" indent="-285750">
                <a:buFont typeface="Arial" panose="020B0604020202020204" pitchFamily="34" charset="0"/>
                <a:buChar char="•"/>
              </a:pPr>
              <a:r>
                <a:rPr lang="en-US" sz="1600" dirty="0" smtClean="0"/>
                <a:t>URL sandboxing</a:t>
              </a:r>
            </a:p>
            <a:p>
              <a:pPr marL="285750" indent="-285750">
                <a:buFont typeface="Arial" panose="020B0604020202020204" pitchFamily="34" charset="0"/>
                <a:buChar char="•"/>
              </a:pPr>
              <a:r>
                <a:rPr lang="en-US" sz="1600" dirty="0" smtClean="0"/>
                <a:t>Two sandboxing checks – scan and click time</a:t>
              </a:r>
              <a:endParaRPr lang="en-US" sz="1600" dirty="0"/>
            </a:p>
          </p:txBody>
        </p:sp>
      </p:grpSp>
      <p:grpSp>
        <p:nvGrpSpPr>
          <p:cNvPr id="4" name="Group 3"/>
          <p:cNvGrpSpPr/>
          <p:nvPr/>
        </p:nvGrpSpPr>
        <p:grpSpPr>
          <a:xfrm>
            <a:off x="4546536" y="1378061"/>
            <a:ext cx="2997264" cy="4417403"/>
            <a:chOff x="4546536" y="1378061"/>
            <a:chExt cx="2997264" cy="4417403"/>
          </a:xfrm>
        </p:grpSpPr>
        <p:sp>
          <p:nvSpPr>
            <p:cNvPr id="16" name="TextBox 15"/>
            <p:cNvSpPr txBox="1"/>
            <p:nvPr/>
          </p:nvSpPr>
          <p:spPr>
            <a:xfrm>
              <a:off x="4546536" y="2910065"/>
              <a:ext cx="2537670" cy="420564"/>
            </a:xfrm>
            <a:prstGeom prst="rect">
              <a:avLst/>
            </a:prstGeom>
            <a:noFill/>
          </p:spPr>
          <p:txBody>
            <a:bodyPr wrap="square" rtlCol="0">
              <a:spAutoFit/>
            </a:bodyPr>
            <a:lstStyle/>
            <a:p>
              <a:r>
                <a:rPr lang="en-US" sz="2133" dirty="0" smtClean="0">
                  <a:latin typeface="+mj-lt"/>
                </a:rPr>
                <a:t>Attachment threats</a:t>
              </a:r>
              <a:endParaRPr lang="en-US" sz="2133" dirty="0">
                <a:latin typeface="+mj-lt"/>
              </a:endParaRPr>
            </a:p>
          </p:txBody>
        </p:sp>
        <p:sp>
          <p:nvSpPr>
            <p:cNvPr id="21" name="TextBox 20"/>
            <p:cNvSpPr txBox="1"/>
            <p:nvPr/>
          </p:nvSpPr>
          <p:spPr>
            <a:xfrm>
              <a:off x="4546536" y="4718246"/>
              <a:ext cx="2997264" cy="1077218"/>
            </a:xfrm>
            <a:prstGeom prst="rect">
              <a:avLst/>
            </a:prstGeom>
            <a:noFill/>
          </p:spPr>
          <p:txBody>
            <a:bodyPr wrap="square" rtlCol="0">
              <a:spAutoFit/>
            </a:bodyPr>
            <a:lstStyle/>
            <a:p>
              <a:r>
                <a:rPr lang="en-US" sz="1600" dirty="0" smtClean="0">
                  <a:latin typeface="+mj-lt"/>
                </a:rPr>
                <a:t>Look for:</a:t>
              </a:r>
            </a:p>
            <a:p>
              <a:pPr marL="285750" indent="-285750">
                <a:buFont typeface="Arial" panose="020B0604020202020204" pitchFamily="34" charset="0"/>
                <a:buChar char="•"/>
              </a:pPr>
              <a:r>
                <a:rPr lang="en-US" sz="1600" dirty="0"/>
                <a:t>Breadth of file type support</a:t>
              </a:r>
            </a:p>
            <a:p>
              <a:pPr marL="285750" indent="-285750">
                <a:buFont typeface="Arial" panose="020B0604020202020204" pitchFamily="34" charset="0"/>
                <a:buChar char="•"/>
              </a:pPr>
              <a:r>
                <a:rPr lang="en-US" sz="1600" dirty="0"/>
                <a:t>Mobile sandboxes</a:t>
              </a:r>
            </a:p>
            <a:p>
              <a:pPr marL="285750" indent="-285750">
                <a:buFont typeface="Arial" panose="020B0604020202020204" pitchFamily="34" charset="0"/>
                <a:buChar char="•"/>
              </a:pPr>
              <a:r>
                <a:rPr lang="en-US" sz="1600" dirty="0"/>
                <a:t>Evasion countermeasures</a:t>
              </a:r>
            </a:p>
          </p:txBody>
        </p:sp>
        <p:pic>
          <p:nvPicPr>
            <p:cNvPr id="25" name="Picture 2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66465" y="1378061"/>
              <a:ext cx="1463040" cy="1463040"/>
            </a:xfrm>
            <a:prstGeom prst="rect">
              <a:avLst/>
            </a:prstGeom>
          </p:spPr>
        </p:pic>
        <p:sp>
          <p:nvSpPr>
            <p:cNvPr id="20" name="TextBox 19"/>
            <p:cNvSpPr txBox="1"/>
            <p:nvPr/>
          </p:nvSpPr>
          <p:spPr>
            <a:xfrm>
              <a:off x="4546536" y="3461180"/>
              <a:ext cx="2372156" cy="1077218"/>
            </a:xfrm>
            <a:prstGeom prst="rect">
              <a:avLst/>
            </a:prstGeom>
            <a:noFill/>
          </p:spPr>
          <p:txBody>
            <a:bodyPr wrap="square" rtlCol="0">
              <a:spAutoFit/>
            </a:bodyPr>
            <a:lstStyle/>
            <a:p>
              <a:r>
                <a:rPr lang="en-US" sz="1600" dirty="0" smtClean="0">
                  <a:latin typeface="+mj-lt"/>
                </a:rPr>
                <a:t>Examples:</a:t>
              </a:r>
            </a:p>
            <a:p>
              <a:pPr marL="285750" indent="-285750">
                <a:buFont typeface="Arial" panose="020B0604020202020204" pitchFamily="34" charset="0"/>
                <a:buChar char="•"/>
              </a:pPr>
              <a:r>
                <a:rPr lang="en-US" sz="1600" dirty="0"/>
                <a:t>Office/PDF file types</a:t>
              </a:r>
            </a:p>
            <a:p>
              <a:pPr marL="285750" indent="-285750">
                <a:buFont typeface="Arial" panose="020B0604020202020204" pitchFamily="34" charset="0"/>
                <a:buChar char="•"/>
              </a:pPr>
              <a:r>
                <a:rPr lang="en-US" sz="1600" dirty="0" smtClean="0"/>
                <a:t>JavaScript</a:t>
              </a:r>
              <a:endParaRPr lang="en-US" sz="1600" dirty="0"/>
            </a:p>
            <a:p>
              <a:pPr marL="285750" indent="-285750">
                <a:buFont typeface="Arial" panose="020B0604020202020204" pitchFamily="34" charset="0"/>
                <a:buChar char="•"/>
              </a:pPr>
              <a:r>
                <a:rPr lang="en-US" sz="1600" dirty="0"/>
                <a:t>Archived file</a:t>
              </a:r>
            </a:p>
          </p:txBody>
        </p:sp>
      </p:grpSp>
      <p:grpSp>
        <p:nvGrpSpPr>
          <p:cNvPr id="5" name="Group 4"/>
          <p:cNvGrpSpPr/>
          <p:nvPr/>
        </p:nvGrpSpPr>
        <p:grpSpPr>
          <a:xfrm>
            <a:off x="8498854" y="1230468"/>
            <a:ext cx="3566578" cy="5057438"/>
            <a:chOff x="8498854" y="1230468"/>
            <a:chExt cx="3566578" cy="5057438"/>
          </a:xfrm>
        </p:grpSpPr>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48302" y="1230468"/>
              <a:ext cx="1615727" cy="1615727"/>
            </a:xfrm>
            <a:prstGeom prst="rect">
              <a:avLst/>
            </a:prstGeom>
          </p:spPr>
        </p:pic>
        <p:sp>
          <p:nvSpPr>
            <p:cNvPr id="18" name="TextBox 17"/>
            <p:cNvSpPr txBox="1"/>
            <p:nvPr/>
          </p:nvSpPr>
          <p:spPr>
            <a:xfrm>
              <a:off x="8498854" y="2910066"/>
              <a:ext cx="2636371" cy="420564"/>
            </a:xfrm>
            <a:prstGeom prst="rect">
              <a:avLst/>
            </a:prstGeom>
            <a:noFill/>
          </p:spPr>
          <p:txBody>
            <a:bodyPr wrap="square" rtlCol="0">
              <a:spAutoFit/>
            </a:bodyPr>
            <a:lstStyle/>
            <a:p>
              <a:r>
                <a:rPr lang="en-US" sz="2133" dirty="0" smtClean="0">
                  <a:latin typeface="+mj-lt"/>
                </a:rPr>
                <a:t>Credential Phishing</a:t>
              </a:r>
              <a:endParaRPr lang="en-US" sz="2133" dirty="0">
                <a:latin typeface="+mj-lt"/>
              </a:endParaRPr>
            </a:p>
          </p:txBody>
        </p:sp>
        <p:sp>
          <p:nvSpPr>
            <p:cNvPr id="22" name="TextBox 21"/>
            <p:cNvSpPr txBox="1"/>
            <p:nvPr/>
          </p:nvSpPr>
          <p:spPr>
            <a:xfrm>
              <a:off x="8669334" y="4718246"/>
              <a:ext cx="3396098" cy="1569660"/>
            </a:xfrm>
            <a:prstGeom prst="rect">
              <a:avLst/>
            </a:prstGeom>
            <a:noFill/>
          </p:spPr>
          <p:txBody>
            <a:bodyPr wrap="square" rtlCol="0">
              <a:spAutoFit/>
            </a:bodyPr>
            <a:lstStyle/>
            <a:p>
              <a:r>
                <a:rPr lang="en-US" sz="1600" dirty="0" smtClean="0">
                  <a:latin typeface="+mj-lt"/>
                </a:rPr>
                <a:t>Look for:</a:t>
              </a:r>
            </a:p>
            <a:p>
              <a:pPr marL="285750" indent="-285750">
                <a:buFont typeface="Arial" panose="020B0604020202020204" pitchFamily="34" charset="0"/>
                <a:buChar char="•"/>
              </a:pPr>
              <a:r>
                <a:rPr lang="en-US" sz="1600" dirty="0"/>
                <a:t>Data sources beyond email</a:t>
              </a:r>
            </a:p>
            <a:p>
              <a:pPr marL="285750" indent="-285750">
                <a:buFont typeface="Arial" panose="020B0604020202020204" pitchFamily="34" charset="0"/>
                <a:buChar char="•"/>
              </a:pPr>
              <a:r>
                <a:rPr lang="en-US" sz="1600" dirty="0"/>
                <a:t>Research and threat extraction focused on actors, relationships, infrastructure.</a:t>
              </a:r>
              <a:endParaRPr lang="en-US" sz="1600" dirty="0"/>
            </a:p>
            <a:p>
              <a:pPr marL="285750" indent="-285750">
                <a:buFont typeface="Arial" panose="020B0604020202020204" pitchFamily="34" charset="0"/>
                <a:buChar char="•"/>
              </a:pPr>
              <a:r>
                <a:rPr lang="en-US" sz="1600" dirty="0"/>
                <a:t>Static analysis</a:t>
              </a:r>
              <a:endParaRPr lang="en-US" sz="1600" dirty="0"/>
            </a:p>
          </p:txBody>
        </p:sp>
        <p:sp>
          <p:nvSpPr>
            <p:cNvPr id="27" name="TextBox 26"/>
            <p:cNvSpPr txBox="1"/>
            <p:nvPr/>
          </p:nvSpPr>
          <p:spPr>
            <a:xfrm>
              <a:off x="8669334" y="3461180"/>
              <a:ext cx="2372156" cy="1077218"/>
            </a:xfrm>
            <a:prstGeom prst="rect">
              <a:avLst/>
            </a:prstGeom>
            <a:noFill/>
          </p:spPr>
          <p:txBody>
            <a:bodyPr wrap="square" rtlCol="0">
              <a:spAutoFit/>
            </a:bodyPr>
            <a:lstStyle/>
            <a:p>
              <a:r>
                <a:rPr lang="en-US" sz="1600" dirty="0" smtClean="0">
                  <a:latin typeface="+mj-lt"/>
                </a:rPr>
                <a:t>Examples:</a:t>
              </a:r>
            </a:p>
            <a:p>
              <a:pPr marL="285750" indent="-285750">
                <a:buFont typeface="Arial" panose="020B0604020202020204" pitchFamily="34" charset="0"/>
                <a:buChar char="•"/>
              </a:pPr>
              <a:r>
                <a:rPr lang="en-US" sz="1600" dirty="0"/>
                <a:t>DHL credentials</a:t>
              </a:r>
            </a:p>
            <a:p>
              <a:pPr marL="285750" indent="-285750">
                <a:buFont typeface="Arial" panose="020B0604020202020204" pitchFamily="34" charset="0"/>
                <a:buChar char="•"/>
              </a:pPr>
              <a:r>
                <a:rPr lang="en-US" sz="1600" dirty="0"/>
                <a:t>Google Docs</a:t>
              </a:r>
            </a:p>
            <a:p>
              <a:pPr marL="285750" indent="-285750">
                <a:buFont typeface="Arial" panose="020B0604020202020204" pitchFamily="34" charset="0"/>
                <a:buChar char="•"/>
              </a:pPr>
              <a:r>
                <a:rPr lang="en-US" sz="1600" dirty="0"/>
                <a:t>Registration sites</a:t>
              </a:r>
            </a:p>
          </p:txBody>
        </p:sp>
      </p:grpSp>
    </p:spTree>
    <p:extLst>
      <p:ext uri="{BB962C8B-B14F-4D97-AF65-F5344CB8AC3E}">
        <p14:creationId xmlns:p14="http://schemas.microsoft.com/office/powerpoint/2010/main" val="80790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 to control Impostor Email</a:t>
            </a:r>
            <a:endParaRPr lang="en-US" dirty="0"/>
          </a:p>
        </p:txBody>
      </p:sp>
      <p:grpSp>
        <p:nvGrpSpPr>
          <p:cNvPr id="12" name="Group 11"/>
          <p:cNvGrpSpPr/>
          <p:nvPr/>
        </p:nvGrpSpPr>
        <p:grpSpPr>
          <a:xfrm>
            <a:off x="1113144" y="1365559"/>
            <a:ext cx="1531584" cy="1766848"/>
            <a:chOff x="1362395" y="2977808"/>
            <a:chExt cx="828298" cy="987587"/>
          </a:xfrm>
        </p:grpSpPr>
        <p:pic>
          <p:nvPicPr>
            <p:cNvPr id="4" name="Picture 5" descr="C:\Users\mguntrip\Pictures\icons\Message 512x512.png"/>
            <p:cNvPicPr>
              <a:picLocks noChangeAspect="1" noChangeArrowheads="1"/>
            </p:cNvPicPr>
            <p:nvPr/>
          </p:nvPicPr>
          <p:blipFill>
            <a:blip r:embed="rId3" cstate="print">
              <a:grayscl/>
              <a:extLst>
                <a:ext uri="{28A0092B-C50C-407E-A947-70E740481C1C}">
                  <a14:useLocalDpi xmlns:a14="http://schemas.microsoft.com/office/drawing/2010/main" val="0"/>
                </a:ext>
              </a:extLst>
            </a:blip>
            <a:srcRect/>
            <a:stretch>
              <a:fillRect/>
            </a:stretch>
          </p:blipFill>
          <p:spPr bwMode="auto">
            <a:xfrm>
              <a:off x="1362395" y="3161942"/>
              <a:ext cx="828298" cy="8034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540764" y="2977808"/>
              <a:ext cx="471561" cy="471561"/>
            </a:xfrm>
            <a:prstGeom prst="rect">
              <a:avLst/>
            </a:prstGeom>
          </p:spPr>
        </p:pic>
      </p:grpSp>
      <p:grpSp>
        <p:nvGrpSpPr>
          <p:cNvPr id="11" name="Group 10"/>
          <p:cNvGrpSpPr/>
          <p:nvPr/>
        </p:nvGrpSpPr>
        <p:grpSpPr>
          <a:xfrm>
            <a:off x="3870119" y="1546003"/>
            <a:ext cx="1503077" cy="1501149"/>
            <a:chOff x="2597028" y="2892897"/>
            <a:chExt cx="905827" cy="905827"/>
          </a:xfrm>
        </p:grpSpPr>
        <p:pic>
          <p:nvPicPr>
            <p:cNvPr id="6" name="Picture 5" descr="C:\Users\mguntrip\Pictures\icons\Message 512x512.png"/>
            <p:cNvPicPr>
              <a:picLocks noChangeAspect="1" noChangeArrowheads="1"/>
            </p:cNvPicPr>
            <p:nvPr/>
          </p:nvPicPr>
          <p:blipFill>
            <a:blip r:embed="rId3" cstate="print">
              <a:grayscl/>
              <a:extLst>
                <a:ext uri="{28A0092B-C50C-407E-A947-70E740481C1C}">
                  <a14:useLocalDpi xmlns:a14="http://schemas.microsoft.com/office/drawing/2010/main" val="0"/>
                </a:ext>
              </a:extLst>
            </a:blip>
            <a:srcRect/>
            <a:stretch>
              <a:fillRect/>
            </a:stretch>
          </p:blipFill>
          <p:spPr bwMode="auto">
            <a:xfrm>
              <a:off x="2757939" y="3047642"/>
              <a:ext cx="414150" cy="40172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5"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2597028" y="2892897"/>
              <a:ext cx="905827" cy="905827"/>
            </a:xfrm>
            <a:prstGeom prst="rect">
              <a:avLst/>
            </a:prstGeom>
          </p:spPr>
        </p:pic>
      </p:grpSp>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64923" y="1301718"/>
            <a:ext cx="1615727" cy="1615727"/>
          </a:xfrm>
          <a:prstGeom prst="rect">
            <a:avLst/>
          </a:prstGeom>
        </p:spPr>
      </p:pic>
      <p:grpSp>
        <p:nvGrpSpPr>
          <p:cNvPr id="10" name="Group 9"/>
          <p:cNvGrpSpPr/>
          <p:nvPr/>
        </p:nvGrpSpPr>
        <p:grpSpPr>
          <a:xfrm>
            <a:off x="9906271" y="1354216"/>
            <a:ext cx="1103557" cy="1510729"/>
            <a:chOff x="5474659" y="2855612"/>
            <a:chExt cx="696368" cy="1089967"/>
          </a:xfrm>
        </p:grpSpPr>
        <p:pic>
          <p:nvPicPr>
            <p:cNvPr id="1028" name="Picture 4" descr="http://snappi.wpengine.netdna-cdn.com/wp-content/uploads/2014/12/touch-id-icon.png"/>
            <p:cNvPicPr>
              <a:picLocks noChangeAspect="1" noChangeArrowheads="1"/>
            </p:cNvPicPr>
            <p:nvPr/>
          </p:nvPicPr>
          <p:blipFill rotWithShape="1">
            <a:blip r:embed="rId7">
              <a:extLst>
                <a:ext uri="{28A0092B-C50C-407E-A947-70E740481C1C}">
                  <a14:useLocalDpi xmlns:a14="http://schemas.microsoft.com/office/drawing/2010/main" val="0"/>
                </a:ext>
              </a:extLst>
            </a:blip>
            <a:srcRect l="21176" t="5377" r="22208" b="6008"/>
            <a:stretch/>
          </p:blipFill>
          <p:spPr bwMode="auto">
            <a:xfrm>
              <a:off x="5474659" y="2855612"/>
              <a:ext cx="696368" cy="108996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85585" y="3047642"/>
              <a:ext cx="685442" cy="685442"/>
            </a:xfrm>
            <a:prstGeom prst="rect">
              <a:avLst/>
            </a:prstGeom>
          </p:spPr>
        </p:pic>
      </p:grpSp>
      <p:sp>
        <p:nvSpPr>
          <p:cNvPr id="13" name="TextBox 12"/>
          <p:cNvSpPr txBox="1"/>
          <p:nvPr/>
        </p:nvSpPr>
        <p:spPr>
          <a:xfrm>
            <a:off x="866062" y="3132407"/>
            <a:ext cx="2025748" cy="748795"/>
          </a:xfrm>
          <a:prstGeom prst="rect">
            <a:avLst/>
          </a:prstGeom>
          <a:noFill/>
        </p:spPr>
        <p:txBody>
          <a:bodyPr wrap="square" rtlCol="0">
            <a:spAutoFit/>
          </a:bodyPr>
          <a:lstStyle/>
          <a:p>
            <a:pPr algn="ctr"/>
            <a:r>
              <a:rPr lang="en-US" sz="2133" dirty="0">
                <a:latin typeface="+mj-lt"/>
              </a:rPr>
              <a:t>Email Authentication</a:t>
            </a:r>
          </a:p>
        </p:txBody>
      </p:sp>
      <p:sp>
        <p:nvSpPr>
          <p:cNvPr id="16" name="TextBox 15"/>
          <p:cNvSpPr txBox="1"/>
          <p:nvPr/>
        </p:nvSpPr>
        <p:spPr>
          <a:xfrm>
            <a:off x="3694687" y="3132407"/>
            <a:ext cx="2025748" cy="748795"/>
          </a:xfrm>
          <a:prstGeom prst="rect">
            <a:avLst/>
          </a:prstGeom>
          <a:noFill/>
        </p:spPr>
        <p:txBody>
          <a:bodyPr wrap="square" rtlCol="0">
            <a:spAutoFit/>
          </a:bodyPr>
          <a:lstStyle/>
          <a:p>
            <a:pPr algn="ctr"/>
            <a:r>
              <a:rPr lang="en-US" sz="2133" dirty="0">
                <a:latin typeface="+mj-lt"/>
              </a:rPr>
              <a:t>Email Policy &amp; Analysis</a:t>
            </a:r>
          </a:p>
        </p:txBody>
      </p:sp>
      <p:sp>
        <p:nvSpPr>
          <p:cNvPr id="17" name="TextBox 16"/>
          <p:cNvSpPr txBox="1"/>
          <p:nvPr/>
        </p:nvSpPr>
        <p:spPr>
          <a:xfrm>
            <a:off x="9211130" y="3132405"/>
            <a:ext cx="2493841" cy="748795"/>
          </a:xfrm>
          <a:prstGeom prst="rect">
            <a:avLst/>
          </a:prstGeom>
          <a:noFill/>
        </p:spPr>
        <p:txBody>
          <a:bodyPr wrap="square" rtlCol="0">
            <a:spAutoFit/>
          </a:bodyPr>
          <a:lstStyle/>
          <a:p>
            <a:pPr algn="ctr"/>
            <a:r>
              <a:rPr lang="en-US" sz="2133" dirty="0">
                <a:latin typeface="+mj-lt"/>
              </a:rPr>
              <a:t>Two factor policies for payments</a:t>
            </a:r>
          </a:p>
        </p:txBody>
      </p:sp>
      <p:sp>
        <p:nvSpPr>
          <p:cNvPr id="18" name="TextBox 17"/>
          <p:cNvSpPr txBox="1"/>
          <p:nvPr/>
        </p:nvSpPr>
        <p:spPr>
          <a:xfrm>
            <a:off x="6452909" y="3132408"/>
            <a:ext cx="2025748" cy="748795"/>
          </a:xfrm>
          <a:prstGeom prst="rect">
            <a:avLst/>
          </a:prstGeom>
          <a:noFill/>
        </p:spPr>
        <p:txBody>
          <a:bodyPr wrap="square" rtlCol="0">
            <a:spAutoFit/>
          </a:bodyPr>
          <a:lstStyle/>
          <a:p>
            <a:pPr algn="ctr"/>
            <a:r>
              <a:rPr lang="en-US" sz="2133" dirty="0">
                <a:latin typeface="+mj-lt"/>
              </a:rPr>
              <a:t>End User Training</a:t>
            </a:r>
          </a:p>
        </p:txBody>
      </p:sp>
      <p:sp>
        <p:nvSpPr>
          <p:cNvPr id="15" name="TextBox 14"/>
          <p:cNvSpPr txBox="1"/>
          <p:nvPr/>
        </p:nvSpPr>
        <p:spPr>
          <a:xfrm>
            <a:off x="866062" y="4338917"/>
            <a:ext cx="2025748" cy="1077026"/>
          </a:xfrm>
          <a:prstGeom prst="rect">
            <a:avLst/>
          </a:prstGeom>
          <a:noFill/>
        </p:spPr>
        <p:txBody>
          <a:bodyPr wrap="square" rtlCol="0">
            <a:spAutoFit/>
          </a:bodyPr>
          <a:lstStyle/>
          <a:p>
            <a:pPr marL="380990" indent="-380990">
              <a:buFont typeface="Arial" panose="020B0604020202020204" pitchFamily="34" charset="0"/>
              <a:buChar char="•"/>
            </a:pPr>
            <a:r>
              <a:rPr lang="en-US" sz="2133" dirty="0">
                <a:latin typeface="+mj-lt"/>
              </a:rPr>
              <a:t>SPF</a:t>
            </a:r>
          </a:p>
          <a:p>
            <a:pPr marL="380990" indent="-380990">
              <a:buFont typeface="Arial" panose="020B0604020202020204" pitchFamily="34" charset="0"/>
              <a:buChar char="•"/>
            </a:pPr>
            <a:r>
              <a:rPr lang="en-US" sz="2133" dirty="0">
                <a:latin typeface="+mj-lt"/>
              </a:rPr>
              <a:t>DKIM</a:t>
            </a:r>
          </a:p>
          <a:p>
            <a:pPr marL="380990" indent="-380990">
              <a:buFont typeface="Arial" panose="020B0604020202020204" pitchFamily="34" charset="0"/>
              <a:buChar char="•"/>
            </a:pPr>
            <a:r>
              <a:rPr lang="en-US" sz="2133" dirty="0">
                <a:latin typeface="+mj-lt"/>
              </a:rPr>
              <a:t>DMARC</a:t>
            </a:r>
          </a:p>
        </p:txBody>
      </p:sp>
      <p:sp>
        <p:nvSpPr>
          <p:cNvPr id="21" name="TextBox 20"/>
          <p:cNvSpPr txBox="1"/>
          <p:nvPr/>
        </p:nvSpPr>
        <p:spPr>
          <a:xfrm>
            <a:off x="3117199" y="4342364"/>
            <a:ext cx="2789271" cy="1405256"/>
          </a:xfrm>
          <a:prstGeom prst="rect">
            <a:avLst/>
          </a:prstGeom>
          <a:noFill/>
        </p:spPr>
        <p:txBody>
          <a:bodyPr wrap="square" rtlCol="0">
            <a:spAutoFit/>
          </a:bodyPr>
          <a:lstStyle/>
          <a:p>
            <a:pPr marL="380990" indent="-380990">
              <a:buFont typeface="Arial" panose="020B0604020202020204" pitchFamily="34" charset="0"/>
              <a:buChar char="•"/>
            </a:pPr>
            <a:r>
              <a:rPr lang="en-US" sz="2133" dirty="0">
                <a:latin typeface="+mj-lt"/>
              </a:rPr>
              <a:t>Granular control</a:t>
            </a:r>
          </a:p>
          <a:p>
            <a:pPr marL="380990" indent="-380990">
              <a:buFont typeface="Arial" panose="020B0604020202020204" pitchFamily="34" charset="0"/>
              <a:buChar char="•"/>
            </a:pPr>
            <a:r>
              <a:rPr lang="en-US" sz="2133" dirty="0">
                <a:latin typeface="+mj-lt"/>
              </a:rPr>
              <a:t>Complex policy </a:t>
            </a:r>
            <a:r>
              <a:rPr lang="en-US" sz="2133" dirty="0" smtClean="0">
                <a:latin typeface="+mj-lt"/>
              </a:rPr>
              <a:t>support</a:t>
            </a:r>
          </a:p>
          <a:p>
            <a:pPr marL="380990" indent="-380990">
              <a:buFont typeface="Arial" panose="020B0604020202020204" pitchFamily="34" charset="0"/>
              <a:buChar char="•"/>
            </a:pPr>
            <a:r>
              <a:rPr lang="en-US" sz="2133" dirty="0" smtClean="0">
                <a:latin typeface="+mj-lt"/>
              </a:rPr>
              <a:t>Dynamic analysis</a:t>
            </a:r>
            <a:endParaRPr lang="en-US" sz="2133" dirty="0">
              <a:latin typeface="+mj-lt"/>
            </a:endParaRPr>
          </a:p>
        </p:txBody>
      </p:sp>
      <p:sp>
        <p:nvSpPr>
          <p:cNvPr id="22" name="TextBox 21"/>
          <p:cNvSpPr txBox="1"/>
          <p:nvPr/>
        </p:nvSpPr>
        <p:spPr>
          <a:xfrm>
            <a:off x="6131859" y="4270647"/>
            <a:ext cx="2957421" cy="1446358"/>
          </a:xfrm>
          <a:prstGeom prst="rect">
            <a:avLst/>
          </a:prstGeom>
          <a:noFill/>
        </p:spPr>
        <p:txBody>
          <a:bodyPr wrap="square" rtlCol="0">
            <a:spAutoFit/>
          </a:bodyPr>
          <a:lstStyle/>
          <a:p>
            <a:pPr marL="380990" indent="-380990">
              <a:buFont typeface="Arial" panose="020B0604020202020204" pitchFamily="34" charset="0"/>
              <a:buChar char="•"/>
            </a:pPr>
            <a:r>
              <a:rPr lang="en-US" sz="2133" dirty="0">
                <a:latin typeface="+mj-lt"/>
              </a:rPr>
              <a:t>Understand threats</a:t>
            </a:r>
          </a:p>
          <a:p>
            <a:pPr marL="380990" indent="-380990">
              <a:buFont typeface="Arial" panose="020B0604020202020204" pitchFamily="34" charset="0"/>
              <a:buChar char="•"/>
            </a:pPr>
            <a:r>
              <a:rPr lang="en-US" sz="2133" dirty="0">
                <a:latin typeface="+mj-lt"/>
              </a:rPr>
              <a:t>How to identify?</a:t>
            </a:r>
          </a:p>
          <a:p>
            <a:pPr marL="380990" indent="-380990">
              <a:buFont typeface="Arial" panose="020B0604020202020204" pitchFamily="34" charset="0"/>
              <a:buChar char="•"/>
            </a:pPr>
            <a:r>
              <a:rPr lang="en-US" sz="2133" dirty="0">
                <a:latin typeface="+mj-lt"/>
              </a:rPr>
              <a:t>What to do</a:t>
            </a:r>
          </a:p>
          <a:p>
            <a:pPr marL="380990" indent="-380990">
              <a:buFont typeface="Arial" panose="020B0604020202020204" pitchFamily="34" charset="0"/>
              <a:buChar char="•"/>
            </a:pPr>
            <a:endParaRPr lang="en-US" sz="2400" dirty="0">
              <a:latin typeface="+mj-lt"/>
            </a:endParaRPr>
          </a:p>
        </p:txBody>
      </p:sp>
      <p:sp>
        <p:nvSpPr>
          <p:cNvPr id="23" name="TextBox 22"/>
          <p:cNvSpPr txBox="1"/>
          <p:nvPr/>
        </p:nvSpPr>
        <p:spPr>
          <a:xfrm>
            <a:off x="9089280" y="4291165"/>
            <a:ext cx="2869637" cy="1405256"/>
          </a:xfrm>
          <a:prstGeom prst="rect">
            <a:avLst/>
          </a:prstGeom>
          <a:noFill/>
        </p:spPr>
        <p:txBody>
          <a:bodyPr wrap="square" rtlCol="0">
            <a:spAutoFit/>
          </a:bodyPr>
          <a:lstStyle/>
          <a:p>
            <a:pPr marL="380990" indent="-380990">
              <a:buFont typeface="Arial" panose="020B0604020202020204" pitchFamily="34" charset="0"/>
              <a:buChar char="•"/>
            </a:pPr>
            <a:r>
              <a:rPr lang="en-US" sz="2133" dirty="0">
                <a:latin typeface="+mj-lt"/>
              </a:rPr>
              <a:t>No single person authorization</a:t>
            </a:r>
          </a:p>
          <a:p>
            <a:pPr marL="380990" indent="-380990">
              <a:buFont typeface="Arial" panose="020B0604020202020204" pitchFamily="34" charset="0"/>
              <a:buChar char="•"/>
            </a:pPr>
            <a:r>
              <a:rPr lang="en-US" sz="2133" dirty="0">
                <a:latin typeface="+mj-lt"/>
              </a:rPr>
              <a:t>Written approvals for large amounts</a:t>
            </a:r>
          </a:p>
        </p:txBody>
      </p:sp>
    </p:spTree>
    <p:extLst>
      <p:ext uri="{BB962C8B-B14F-4D97-AF65-F5344CB8AC3E}">
        <p14:creationId xmlns:p14="http://schemas.microsoft.com/office/powerpoint/2010/main" val="359725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1000" y="1371600"/>
            <a:ext cx="5767610" cy="5006519"/>
          </a:xfrm>
          <a:prstGeom prst="rect">
            <a:avLst/>
          </a:prstGeom>
          <a:ln>
            <a:noFill/>
          </a:ln>
          <a:effectLst>
            <a:outerShdw blurRad="76200" dir="13500000" sy="23000" kx="1200000" algn="br" rotWithShape="0">
              <a:prstClr val="black">
                <a:alpha val="20000"/>
              </a:prstClr>
            </a:outerShdw>
          </a:effectLst>
        </p:spPr>
      </p:pic>
      <p:sp>
        <p:nvSpPr>
          <p:cNvPr id="2" name="Title 1"/>
          <p:cNvSpPr>
            <a:spLocks noGrp="1"/>
          </p:cNvSpPr>
          <p:nvPr>
            <p:ph type="title"/>
          </p:nvPr>
        </p:nvSpPr>
        <p:spPr/>
        <p:txBody>
          <a:bodyPr/>
          <a:lstStyle/>
          <a:p>
            <a:r>
              <a:rPr lang="en-US" dirty="0" smtClean="0"/>
              <a:t>Visibility requirements into attacks targeting me</a:t>
            </a:r>
            <a:endParaRPr lang="en-US" dirty="0"/>
          </a:p>
        </p:txBody>
      </p:sp>
      <p:sp>
        <p:nvSpPr>
          <p:cNvPr id="3" name="Content Placeholder 2"/>
          <p:cNvSpPr>
            <a:spLocks noGrp="1"/>
          </p:cNvSpPr>
          <p:nvPr>
            <p:ph sz="half" idx="4294967295"/>
          </p:nvPr>
        </p:nvSpPr>
        <p:spPr>
          <a:xfrm>
            <a:off x="7167563" y="1611877"/>
            <a:ext cx="4414837" cy="4525963"/>
          </a:xfrm>
        </p:spPr>
        <p:txBody>
          <a:bodyPr/>
          <a:lstStyle/>
          <a:p>
            <a:r>
              <a:rPr lang="en-US" dirty="0" smtClean="0">
                <a:solidFill>
                  <a:schemeClr val="accent5"/>
                </a:solidFill>
              </a:rPr>
              <a:t>What details do you need to take action? </a:t>
            </a:r>
            <a:r>
              <a:rPr lang="en-US" dirty="0"/>
              <a:t>i.e. why message is blocked, false positive cause, who is targeting the organization, who was targeted, from which device did they click.</a:t>
            </a:r>
            <a:endParaRPr lang="en-US" dirty="0">
              <a:solidFill>
                <a:srgbClr val="FF0000"/>
              </a:solidFill>
            </a:endParaRPr>
          </a:p>
          <a:p>
            <a:r>
              <a:rPr lang="en-US" dirty="0" smtClean="0">
                <a:solidFill>
                  <a:schemeClr val="accent5"/>
                </a:solidFill>
              </a:rPr>
              <a:t>What attack context details are available?</a:t>
            </a:r>
            <a:r>
              <a:rPr lang="en-US" dirty="0" smtClean="0">
                <a:solidFill>
                  <a:srgbClr val="FF0000"/>
                </a:solidFill>
              </a:rPr>
              <a:t> </a:t>
            </a:r>
            <a:r>
              <a:rPr lang="en-US" dirty="0" smtClean="0"/>
              <a:t>such </a:t>
            </a:r>
            <a:r>
              <a:rPr lang="en-US" dirty="0"/>
              <a:t>as malware category, phishing campaign type or screenshots that provide attack context.</a:t>
            </a:r>
          </a:p>
          <a:p>
            <a:endParaRPr lang="en-US" dirty="0"/>
          </a:p>
        </p:txBody>
      </p:sp>
    </p:spTree>
    <p:extLst>
      <p:ext uri="{BB962C8B-B14F-4D97-AF65-F5344CB8AC3E}">
        <p14:creationId xmlns:p14="http://schemas.microsoft.com/office/powerpoint/2010/main" val="119885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Requirements for Rapid Response</a:t>
            </a:r>
            <a:endParaRPr lang="en-US" dirty="0"/>
          </a:p>
        </p:txBody>
      </p:sp>
      <p:sp>
        <p:nvSpPr>
          <p:cNvPr id="3" name="Content Placeholder 2"/>
          <p:cNvSpPr>
            <a:spLocks noGrp="1"/>
          </p:cNvSpPr>
          <p:nvPr>
            <p:ph idx="1"/>
          </p:nvPr>
        </p:nvSpPr>
        <p:spPr/>
        <p:txBody>
          <a:bodyPr/>
          <a:lstStyle/>
          <a:p>
            <a:r>
              <a:rPr lang="en-US" dirty="0" smtClean="0"/>
              <a:t>Basic “where is my message”:</a:t>
            </a:r>
          </a:p>
          <a:p>
            <a:pPr lvl="1"/>
            <a:r>
              <a:rPr lang="en-US" dirty="0" smtClean="0"/>
              <a:t>How quickly are policy changes put into effect?</a:t>
            </a:r>
          </a:p>
          <a:p>
            <a:pPr lvl="1"/>
            <a:r>
              <a:rPr lang="en-US" dirty="0" smtClean="0"/>
              <a:t>How quickly are logs indexed for message searches?</a:t>
            </a:r>
          </a:p>
          <a:p>
            <a:pPr lvl="1"/>
            <a:r>
              <a:rPr lang="en-US" dirty="0" smtClean="0"/>
              <a:t>How quickly can you execute a message trace?</a:t>
            </a:r>
          </a:p>
          <a:p>
            <a:r>
              <a:rPr lang="en-US" dirty="0" smtClean="0"/>
              <a:t>What measures are available to detect threats?</a:t>
            </a:r>
          </a:p>
          <a:p>
            <a:pPr lvl="1"/>
            <a:r>
              <a:rPr lang="en-US" dirty="0" smtClean="0"/>
              <a:t>Do you need integration of event data into SIEM?</a:t>
            </a:r>
          </a:p>
          <a:p>
            <a:pPr lvl="1"/>
            <a:r>
              <a:rPr lang="en-US" dirty="0" smtClean="0"/>
              <a:t>Does the solution continue to monitor the threat landscape and feed this intelligence back?</a:t>
            </a:r>
          </a:p>
          <a:p>
            <a:r>
              <a:rPr lang="en-US" dirty="0" smtClean="0"/>
              <a:t>What measures are available to rapidly contain threat?</a:t>
            </a:r>
          </a:p>
          <a:p>
            <a:pPr lvl="1"/>
            <a:r>
              <a:rPr lang="en-US" dirty="0" smtClean="0"/>
              <a:t>What other security infrastructure should threat intelligence tie into to contain treats?</a:t>
            </a:r>
          </a:p>
          <a:p>
            <a:pPr lvl="1"/>
            <a:r>
              <a:rPr lang="en-US" dirty="0" smtClean="0"/>
              <a:t>Can you quickly extract emails with malicious content retrospectively out of the end users hands?</a:t>
            </a:r>
          </a:p>
          <a:p>
            <a:pPr lvl="1"/>
            <a:r>
              <a:rPr lang="en-US" dirty="0" smtClean="0"/>
              <a:t>What measures can it take to verify and contain a compromise?  </a:t>
            </a:r>
          </a:p>
        </p:txBody>
      </p:sp>
    </p:spTree>
    <p:extLst>
      <p:ext uri="{BB962C8B-B14F-4D97-AF65-F5344CB8AC3E}">
        <p14:creationId xmlns:p14="http://schemas.microsoft.com/office/powerpoint/2010/main" val="225195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left)">
                                      <p:cBhvr>
                                        <p:cTn id="7" dur="500"/>
                                        <p:tgtEl>
                                          <p:spTgt spid="3">
                                            <p:txEl>
                                              <p:pRg st="4" end="4"/>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left)">
                                      <p:cBhvr>
                                        <p:cTn id="10" dur="500"/>
                                        <p:tgtEl>
                                          <p:spTgt spid="3">
                                            <p:txEl>
                                              <p:pRg st="5" end="5"/>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left)">
                                      <p:cBhvr>
                                        <p:cTn id="13" dur="500"/>
                                        <p:tgtEl>
                                          <p:spTgt spid="3">
                                            <p:txEl>
                                              <p:pRg st="6" end="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wipe(left)">
                                      <p:cBhvr>
                                        <p:cTn id="18" dur="500"/>
                                        <p:tgtEl>
                                          <p:spTgt spid="3">
                                            <p:txEl>
                                              <p:pRg st="7" end="7"/>
                                            </p:txEl>
                                          </p:spTgt>
                                        </p:tgtEl>
                                      </p:cBhvr>
                                    </p:animEffect>
                                  </p:childTnLst>
                                </p:cTn>
                              </p:par>
                              <p:par>
                                <p:cTn id="19" presetID="22" presetClass="entr" presetSubtype="8"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wipe(left)">
                                      <p:cBhvr>
                                        <p:cTn id="21" dur="500"/>
                                        <p:tgtEl>
                                          <p:spTgt spid="3">
                                            <p:txEl>
                                              <p:pRg st="8" end="8"/>
                                            </p:txEl>
                                          </p:spTgt>
                                        </p:tgtEl>
                                      </p:cBhvr>
                                    </p:animEffect>
                                  </p:childTnLst>
                                </p:cTn>
                              </p:par>
                              <p:par>
                                <p:cTn id="22" presetID="22" presetClass="entr" presetSubtype="8" fill="hold" nodeType="with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animEffect transition="in" filter="wipe(left)">
                                      <p:cBhvr>
                                        <p:cTn id="24" dur="500"/>
                                        <p:tgtEl>
                                          <p:spTgt spid="3">
                                            <p:txEl>
                                              <p:pRg st="9" end="9"/>
                                            </p:txEl>
                                          </p:spTgt>
                                        </p:tgtEl>
                                      </p:cBhvr>
                                    </p:animEffect>
                                  </p:childTnLst>
                                </p:cTn>
                              </p:par>
                              <p:par>
                                <p:cTn id="25" presetID="22" presetClass="entr" presetSubtype="8"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wipe(left)">
                                      <p:cBhvr>
                                        <p:cTn id="2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PROOFPOINT HELPS</a:t>
            </a:r>
            <a:endParaRPr lang="en-US" dirty="0"/>
          </a:p>
        </p:txBody>
      </p:sp>
      <p:sp>
        <p:nvSpPr>
          <p:cNvPr id="3" name="Text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240648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smtClean="0"/>
              <a:t>Protecting Users</a:t>
            </a:r>
            <a:endParaRPr lang="en-US" dirty="0"/>
          </a:p>
        </p:txBody>
      </p:sp>
      <p:pic>
        <p:nvPicPr>
          <p:cNvPr id="8" name="Picture 7"/>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17205891" flipH="1">
            <a:off x="6079334" y="1791154"/>
            <a:ext cx="782546" cy="737091"/>
          </a:xfrm>
          <a:prstGeom prst="rect">
            <a:avLst/>
          </a:prstGeom>
        </p:spPr>
      </p:pic>
      <p:pic>
        <p:nvPicPr>
          <p:cNvPr id="9" name="Picture 8"/>
          <p:cNvPicPr>
            <a:picLocks noChangeAspect="1"/>
          </p:cNvPicPr>
          <p:nvPr/>
        </p:nvPicPr>
        <p:blipFill>
          <a:blip r:embed="rId3" cstate="screen">
            <a:alphaModFix amt="15000"/>
            <a:extLst>
              <a:ext uri="{28A0092B-C50C-407E-A947-70E740481C1C}">
                <a14:useLocalDpi xmlns:a14="http://schemas.microsoft.com/office/drawing/2010/main"/>
              </a:ext>
            </a:extLst>
          </a:blip>
          <a:stretch>
            <a:fillRect/>
          </a:stretch>
        </p:blipFill>
        <p:spPr>
          <a:xfrm rot="8200147" flipH="1">
            <a:off x="6722617" y="1775226"/>
            <a:ext cx="821572" cy="702079"/>
          </a:xfrm>
          <a:prstGeom prst="rect">
            <a:avLst/>
          </a:prstGeom>
        </p:spPr>
      </p:pic>
      <p:pic>
        <p:nvPicPr>
          <p:cNvPr id="10" name="Picture 9"/>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17185568" flipH="1">
            <a:off x="7428799" y="1729014"/>
            <a:ext cx="782546" cy="737091"/>
          </a:xfrm>
          <a:prstGeom prst="rect">
            <a:avLst/>
          </a:prstGeom>
        </p:spPr>
      </p:pic>
      <p:pic>
        <p:nvPicPr>
          <p:cNvPr id="11" name="Picture 10"/>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8371213" flipH="1">
            <a:off x="8087547" y="1714580"/>
            <a:ext cx="782546" cy="737091"/>
          </a:xfrm>
          <a:prstGeom prst="rect">
            <a:avLst/>
          </a:prstGeom>
        </p:spPr>
      </p:pic>
      <p:pic>
        <p:nvPicPr>
          <p:cNvPr id="12" name="Picture 11"/>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19012680">
            <a:off x="8698830" y="1615714"/>
            <a:ext cx="782546" cy="737091"/>
          </a:xfrm>
          <a:prstGeom prst="rect">
            <a:avLst/>
          </a:prstGeom>
        </p:spPr>
      </p:pic>
      <p:pic>
        <p:nvPicPr>
          <p:cNvPr id="13" name="Picture 12"/>
          <p:cNvPicPr>
            <a:picLocks noChangeAspect="1"/>
          </p:cNvPicPr>
          <p:nvPr/>
        </p:nvPicPr>
        <p:blipFill>
          <a:blip r:embed="rId3" cstate="screen">
            <a:alphaModFix amt="15000"/>
            <a:extLst>
              <a:ext uri="{28A0092B-C50C-407E-A947-70E740481C1C}">
                <a14:useLocalDpi xmlns:a14="http://schemas.microsoft.com/office/drawing/2010/main"/>
              </a:ext>
            </a:extLst>
          </a:blip>
          <a:stretch>
            <a:fillRect/>
          </a:stretch>
        </p:blipFill>
        <p:spPr>
          <a:xfrm rot="17954473">
            <a:off x="9294100" y="1679268"/>
            <a:ext cx="821572" cy="702079"/>
          </a:xfrm>
          <a:prstGeom prst="rect">
            <a:avLst/>
          </a:prstGeom>
        </p:spPr>
      </p:pic>
      <p:pic>
        <p:nvPicPr>
          <p:cNvPr id="14" name="Picture 13"/>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7475264">
            <a:off x="9880720" y="1652420"/>
            <a:ext cx="782546" cy="737091"/>
          </a:xfrm>
          <a:prstGeom prst="rect">
            <a:avLst/>
          </a:prstGeom>
        </p:spPr>
      </p:pic>
      <p:pic>
        <p:nvPicPr>
          <p:cNvPr id="15" name="Picture 14"/>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5173057">
            <a:off x="5428548" y="1716769"/>
            <a:ext cx="782546" cy="737091"/>
          </a:xfrm>
          <a:prstGeom prst="rect">
            <a:avLst/>
          </a:prstGeom>
        </p:spPr>
      </p:pic>
      <p:pic>
        <p:nvPicPr>
          <p:cNvPr id="16" name="Picture 15"/>
          <p:cNvPicPr>
            <a:picLocks noChangeAspect="1"/>
          </p:cNvPicPr>
          <p:nvPr/>
        </p:nvPicPr>
        <p:blipFill>
          <a:blip r:embed="rId3" cstate="screen">
            <a:alphaModFix amt="15000"/>
            <a:extLst>
              <a:ext uri="{28A0092B-C50C-407E-A947-70E740481C1C}">
                <a14:useLocalDpi xmlns:a14="http://schemas.microsoft.com/office/drawing/2010/main"/>
              </a:ext>
            </a:extLst>
          </a:blip>
          <a:stretch>
            <a:fillRect/>
          </a:stretch>
        </p:blipFill>
        <p:spPr>
          <a:xfrm rot="13172316">
            <a:off x="4774635" y="1643389"/>
            <a:ext cx="821572" cy="702079"/>
          </a:xfrm>
          <a:prstGeom prst="rect">
            <a:avLst/>
          </a:prstGeom>
        </p:spPr>
      </p:pic>
      <p:pic>
        <p:nvPicPr>
          <p:cNvPr id="17" name="Picture 16"/>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2758941">
            <a:off x="4100700" y="1777411"/>
            <a:ext cx="782546" cy="737091"/>
          </a:xfrm>
          <a:prstGeom prst="rect">
            <a:avLst/>
          </a:prstGeom>
        </p:spPr>
      </p:pic>
      <p:pic>
        <p:nvPicPr>
          <p:cNvPr id="18" name="Picture 17"/>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16200000">
            <a:off x="3468324" y="1647106"/>
            <a:ext cx="782546" cy="737091"/>
          </a:xfrm>
          <a:prstGeom prst="rect">
            <a:avLst/>
          </a:prstGeom>
        </p:spPr>
      </p:pic>
      <p:pic>
        <p:nvPicPr>
          <p:cNvPr id="19" name="Picture 18"/>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5400000" flipH="1">
            <a:off x="2879988" y="1641572"/>
            <a:ext cx="782546" cy="737091"/>
          </a:xfrm>
          <a:prstGeom prst="rect">
            <a:avLst/>
          </a:prstGeom>
        </p:spPr>
      </p:pic>
      <p:pic>
        <p:nvPicPr>
          <p:cNvPr id="20" name="Picture 19"/>
          <p:cNvPicPr>
            <a:picLocks noChangeAspect="1"/>
          </p:cNvPicPr>
          <p:nvPr/>
        </p:nvPicPr>
        <p:blipFill>
          <a:blip r:embed="rId3" cstate="screen">
            <a:alphaModFix amt="15000"/>
            <a:extLst>
              <a:ext uri="{28A0092B-C50C-407E-A947-70E740481C1C}">
                <a14:useLocalDpi xmlns:a14="http://schemas.microsoft.com/office/drawing/2010/main"/>
              </a:ext>
            </a:extLst>
          </a:blip>
          <a:stretch>
            <a:fillRect/>
          </a:stretch>
        </p:blipFill>
        <p:spPr>
          <a:xfrm rot="19323575" flipH="1">
            <a:off x="2248101" y="1747916"/>
            <a:ext cx="821572" cy="702079"/>
          </a:xfrm>
          <a:prstGeom prst="rect">
            <a:avLst/>
          </a:prstGeom>
        </p:spPr>
      </p:pic>
      <p:pic>
        <p:nvPicPr>
          <p:cNvPr id="21" name="Picture 20"/>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7193589" flipH="1">
            <a:off x="1581078" y="1629282"/>
            <a:ext cx="782546" cy="737091"/>
          </a:xfrm>
          <a:prstGeom prst="rect">
            <a:avLst/>
          </a:prstGeom>
        </p:spPr>
      </p:pic>
      <p:sp>
        <p:nvSpPr>
          <p:cNvPr id="22" name="TextBox 21"/>
          <p:cNvSpPr txBox="1"/>
          <p:nvPr/>
        </p:nvSpPr>
        <p:spPr>
          <a:xfrm>
            <a:off x="3266149" y="1828800"/>
            <a:ext cx="6106459" cy="523220"/>
          </a:xfrm>
          <a:prstGeom prst="rect">
            <a:avLst/>
          </a:prstGeom>
          <a:noFill/>
        </p:spPr>
        <p:txBody>
          <a:bodyPr wrap="square" rtlCol="0">
            <a:spAutoFit/>
          </a:bodyPr>
          <a:lstStyle/>
          <a:p>
            <a:pPr algn="ctr"/>
            <a:r>
              <a:rPr lang="en-US" sz="2800" dirty="0" err="1">
                <a:solidFill>
                  <a:srgbClr val="000000"/>
                </a:solidFill>
                <a:latin typeface="Helvetica Neue" charset="0"/>
                <a:ea typeface="Helvetica Neue" charset="0"/>
                <a:cs typeface="Helvetica Neue" charset="0"/>
              </a:rPr>
              <a:t>p</a:t>
            </a:r>
            <a:r>
              <a:rPr lang="en-US" sz="2800" dirty="0" err="1" smtClean="0">
                <a:solidFill>
                  <a:srgbClr val="000000"/>
                </a:solidFill>
                <a:latin typeface="Helvetica Neue" charset="0"/>
                <a:ea typeface="Helvetica Neue" charset="0"/>
                <a:cs typeface="Helvetica Neue" charset="0"/>
              </a:rPr>
              <a:t>roofpoint</a:t>
            </a:r>
            <a:r>
              <a:rPr lang="en-US" sz="2800" dirty="0" smtClean="0">
                <a:solidFill>
                  <a:srgbClr val="000000"/>
                </a:solidFill>
                <a:latin typeface="Helvetica Neue" charset="0"/>
                <a:ea typeface="Helvetica Neue" charset="0"/>
                <a:cs typeface="Helvetica Neue" charset="0"/>
              </a:rPr>
              <a:t> nexus</a:t>
            </a:r>
            <a:endParaRPr lang="en-US" sz="2800" dirty="0">
              <a:solidFill>
                <a:srgbClr val="000000"/>
              </a:solidFill>
              <a:latin typeface="Helvetica Neue" charset="0"/>
              <a:ea typeface="Helvetica Neue" charset="0"/>
              <a:cs typeface="Helvetica Neue" charset="0"/>
            </a:endParaRPr>
          </a:p>
        </p:txBody>
      </p:sp>
      <p:pic>
        <p:nvPicPr>
          <p:cNvPr id="23" name="Picture 22"/>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6338237">
            <a:off x="10502156" y="1603670"/>
            <a:ext cx="782546" cy="737091"/>
          </a:xfrm>
          <a:prstGeom prst="rect">
            <a:avLst/>
          </a:prstGeom>
        </p:spPr>
      </p:pic>
      <p:pic>
        <p:nvPicPr>
          <p:cNvPr id="24" name="Picture 23"/>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16955321" flipH="1">
            <a:off x="937800" y="1770807"/>
            <a:ext cx="782546" cy="737091"/>
          </a:xfrm>
          <a:prstGeom prst="rect">
            <a:avLst/>
          </a:prstGeom>
        </p:spPr>
      </p:pic>
      <p:pic>
        <p:nvPicPr>
          <p:cNvPr id="25" name="Picture 24"/>
          <p:cNvPicPr>
            <a:picLocks noChangeAspect="1"/>
          </p:cNvPicPr>
          <p:nvPr/>
        </p:nvPicPr>
        <p:blipFill>
          <a:blip r:embed="rId2" cstate="screen">
            <a:alphaModFix amt="15000"/>
            <a:extLst>
              <a:ext uri="{28A0092B-C50C-407E-A947-70E740481C1C}">
                <a14:useLocalDpi xmlns:a14="http://schemas.microsoft.com/office/drawing/2010/main"/>
              </a:ext>
            </a:extLst>
          </a:blip>
          <a:stretch>
            <a:fillRect/>
          </a:stretch>
        </p:blipFill>
        <p:spPr>
          <a:xfrm rot="2693816" flipH="1">
            <a:off x="354742" y="1625883"/>
            <a:ext cx="782546" cy="737091"/>
          </a:xfrm>
          <a:prstGeom prst="rect">
            <a:avLst/>
          </a:prstGeom>
        </p:spPr>
      </p:pic>
      <p:graphicFrame>
        <p:nvGraphicFramePr>
          <p:cNvPr id="31" name="Diagram 30"/>
          <p:cNvGraphicFramePr/>
          <p:nvPr>
            <p:extLst/>
          </p:nvPr>
        </p:nvGraphicFramePr>
        <p:xfrm>
          <a:off x="1283324" y="2417790"/>
          <a:ext cx="9689484" cy="32972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0" name="Picture 39"/>
          <p:cNvPicPr>
            <a:picLocks noChangeAspect="1"/>
          </p:cNvPicPr>
          <p:nvPr/>
        </p:nvPicPr>
        <p:blipFill>
          <a:blip r:embed="rId9" cstate="screen">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a:ext>
            </a:extLst>
          </a:blip>
          <a:stretch>
            <a:fillRect/>
          </a:stretch>
        </p:blipFill>
        <p:spPr>
          <a:xfrm>
            <a:off x="5915554" y="3124200"/>
            <a:ext cx="482832" cy="482832"/>
          </a:xfrm>
          <a:prstGeom prst="rect">
            <a:avLst/>
          </a:prstGeom>
        </p:spPr>
      </p:pic>
      <p:pic>
        <p:nvPicPr>
          <p:cNvPr id="26" name="Picture 25"/>
          <p:cNvPicPr>
            <a:picLocks noChangeAspect="1"/>
          </p:cNvPicPr>
          <p:nvPr/>
        </p:nvPicPr>
        <p:blipFill>
          <a:blip r:embed="rId11" cstate="screen">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tretch>
            <a:fillRect/>
          </a:stretch>
        </p:blipFill>
        <p:spPr>
          <a:xfrm>
            <a:off x="3221408" y="2687224"/>
            <a:ext cx="797729" cy="797729"/>
          </a:xfrm>
          <a:prstGeom prst="rect">
            <a:avLst/>
          </a:prstGeom>
        </p:spPr>
      </p:pic>
      <p:grpSp>
        <p:nvGrpSpPr>
          <p:cNvPr id="27" name="Group 26"/>
          <p:cNvGrpSpPr/>
          <p:nvPr/>
        </p:nvGrpSpPr>
        <p:grpSpPr>
          <a:xfrm>
            <a:off x="4740720" y="2739020"/>
            <a:ext cx="779854" cy="694137"/>
            <a:chOff x="3682802" y="825154"/>
            <a:chExt cx="779854" cy="694137"/>
          </a:xfrm>
        </p:grpSpPr>
        <p:pic>
          <p:nvPicPr>
            <p:cNvPr id="28" name="Picture 27"/>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836271" y="892906"/>
              <a:ext cx="626385" cy="626385"/>
            </a:xfrm>
            <a:prstGeom prst="rect">
              <a:avLst/>
            </a:prstGeom>
          </p:spPr>
        </p:pic>
        <p:pic>
          <p:nvPicPr>
            <p:cNvPr id="29" name="Picture 28"/>
            <p:cNvPicPr>
              <a:picLocks noChangeAspect="1"/>
            </p:cNvPicPr>
            <p:nvPr/>
          </p:nvPicPr>
          <p:blipFill>
            <a:blip r:embed="rId14" cstate="screen">
              <a:duotone>
                <a:schemeClr val="accent4">
                  <a:shade val="45000"/>
                  <a:satMod val="135000"/>
                </a:schemeClr>
                <a:prstClr val="white"/>
              </a:duotone>
              <a:extLst>
                <a:ext uri="{BEBA8EAE-BF5A-486C-A8C5-ECC9F3942E4B}">
                  <a14:imgProps xmlns:a14="http://schemas.microsoft.com/office/drawing/2010/main">
                    <a14:imgLayer r:embed="rId15">
                      <a14:imgEffect>
                        <a14:brightnessContrast bright="100000"/>
                      </a14:imgEffect>
                    </a14:imgLayer>
                  </a14:imgProps>
                </a:ext>
                <a:ext uri="{28A0092B-C50C-407E-A947-70E740481C1C}">
                  <a14:useLocalDpi xmlns:a14="http://schemas.microsoft.com/office/drawing/2010/main"/>
                </a:ext>
              </a:extLst>
            </a:blip>
            <a:stretch>
              <a:fillRect/>
            </a:stretch>
          </p:blipFill>
          <p:spPr>
            <a:xfrm>
              <a:off x="3682802" y="825154"/>
              <a:ext cx="626385" cy="626385"/>
            </a:xfrm>
            <a:prstGeom prst="rect">
              <a:avLst/>
            </a:prstGeom>
          </p:spPr>
        </p:pic>
      </p:grpSp>
      <p:pic>
        <p:nvPicPr>
          <p:cNvPr id="30" name="Picture 29"/>
          <p:cNvPicPr>
            <a:picLocks noChangeAspect="1"/>
          </p:cNvPicPr>
          <p:nvPr/>
        </p:nvPicPr>
        <p:blipFill>
          <a:blip r:embed="rId16" cstate="screen">
            <a:extLst>
              <a:ext uri="{BEBA8EAE-BF5A-486C-A8C5-ECC9F3942E4B}">
                <a14:imgProps xmlns:a14="http://schemas.microsoft.com/office/drawing/2010/main">
                  <a14:imgLayer r:embed="rId17">
                    <a14:imgEffect>
                      <a14:brightnessContrast bright="100000"/>
                    </a14:imgEffect>
                  </a14:imgLayer>
                </a14:imgProps>
              </a:ext>
              <a:ext uri="{28A0092B-C50C-407E-A947-70E740481C1C}">
                <a14:useLocalDpi xmlns:a14="http://schemas.microsoft.com/office/drawing/2010/main"/>
              </a:ext>
            </a:extLst>
          </a:blip>
          <a:stretch>
            <a:fillRect/>
          </a:stretch>
        </p:blipFill>
        <p:spPr>
          <a:xfrm>
            <a:off x="6540207" y="2736688"/>
            <a:ext cx="698801" cy="698801"/>
          </a:xfrm>
          <a:prstGeom prst="rect">
            <a:avLst/>
          </a:prstGeom>
        </p:spPr>
      </p:pic>
      <p:sp>
        <p:nvSpPr>
          <p:cNvPr id="42" name="TextBox 41"/>
          <p:cNvSpPr txBox="1"/>
          <p:nvPr/>
        </p:nvSpPr>
        <p:spPr>
          <a:xfrm rot="2158882">
            <a:off x="744832" y="2895715"/>
            <a:ext cx="2180777" cy="707886"/>
          </a:xfrm>
          <a:prstGeom prst="rect">
            <a:avLst/>
          </a:prstGeom>
          <a:noFill/>
        </p:spPr>
        <p:txBody>
          <a:bodyPr wrap="square" rtlCol="0">
            <a:spAutoFit/>
          </a:bodyPr>
          <a:lstStyle/>
          <a:p>
            <a:pPr algn="ctr"/>
            <a:r>
              <a:rPr lang="en-US" sz="2000" b="1" dirty="0" smtClean="0">
                <a:solidFill>
                  <a:srgbClr val="000000"/>
                </a:solidFill>
                <a:latin typeface="Helvetica Neue" charset="0"/>
                <a:ea typeface="Helvetica Neue" charset="0"/>
                <a:cs typeface="Helvetica Neue" charset="0"/>
              </a:rPr>
              <a:t>Protect the Attack Vectors</a:t>
            </a:r>
            <a:endParaRPr lang="en-US" sz="2000" b="1" dirty="0">
              <a:solidFill>
                <a:srgbClr val="000000"/>
              </a:solidFill>
              <a:latin typeface="Helvetica Neue" charset="0"/>
              <a:ea typeface="Helvetica Neue" charset="0"/>
              <a:cs typeface="Helvetica Neue" charset="0"/>
            </a:endParaRPr>
          </a:p>
        </p:txBody>
      </p:sp>
      <p:grpSp>
        <p:nvGrpSpPr>
          <p:cNvPr id="4" name="Group 3"/>
          <p:cNvGrpSpPr/>
          <p:nvPr/>
        </p:nvGrpSpPr>
        <p:grpSpPr>
          <a:xfrm>
            <a:off x="4418428" y="4673600"/>
            <a:ext cx="2763490" cy="1680001"/>
            <a:chOff x="4418428" y="4673600"/>
            <a:chExt cx="2763490" cy="1680001"/>
          </a:xfrm>
        </p:grpSpPr>
        <p:pic>
          <p:nvPicPr>
            <p:cNvPr id="32" name="Picture 31"/>
            <p:cNvPicPr>
              <a:picLocks noChangeAspect="1"/>
            </p:cNvPicPr>
            <p:nvPr/>
          </p:nvPicPr>
          <p:blipFill>
            <a:blip r:embed="rId18" cstate="screen">
              <a:alphaModFix/>
              <a:extLst>
                <a:ext uri="{BEBA8EAE-BF5A-486C-A8C5-ECC9F3942E4B}">
                  <a14:imgProps xmlns:a14="http://schemas.microsoft.com/office/drawing/2010/main">
                    <a14:imgLayer r:embed="rId19">
                      <a14:imgEffect>
                        <a14:brightnessContrast bright="100000"/>
                      </a14:imgEffect>
                    </a14:imgLayer>
                  </a14:imgProps>
                </a:ext>
                <a:ext uri="{28A0092B-C50C-407E-A947-70E740481C1C}">
                  <a14:useLocalDpi xmlns:a14="http://schemas.microsoft.com/office/drawing/2010/main"/>
                </a:ext>
              </a:extLst>
            </a:blip>
            <a:stretch>
              <a:fillRect/>
            </a:stretch>
          </p:blipFill>
          <p:spPr>
            <a:xfrm>
              <a:off x="5814070" y="4673600"/>
              <a:ext cx="685800" cy="685800"/>
            </a:xfrm>
            <a:prstGeom prst="rect">
              <a:avLst/>
            </a:prstGeom>
          </p:spPr>
        </p:pic>
        <p:sp>
          <p:nvSpPr>
            <p:cNvPr id="44" name="TextBox 43"/>
            <p:cNvSpPr txBox="1"/>
            <p:nvPr/>
          </p:nvSpPr>
          <p:spPr>
            <a:xfrm>
              <a:off x="5229870" y="5645715"/>
              <a:ext cx="1952048" cy="707886"/>
            </a:xfrm>
            <a:prstGeom prst="rect">
              <a:avLst/>
            </a:prstGeom>
            <a:noFill/>
          </p:spPr>
          <p:txBody>
            <a:bodyPr wrap="square" rtlCol="0">
              <a:spAutoFit/>
            </a:bodyPr>
            <a:lstStyle/>
            <a:p>
              <a:pPr algn="ctr"/>
              <a:r>
                <a:rPr lang="en-US" sz="2000" b="1" dirty="0" smtClean="0">
                  <a:solidFill>
                    <a:srgbClr val="000000"/>
                  </a:solidFill>
                  <a:latin typeface="Helvetica Neue" charset="0"/>
                  <a:ea typeface="Helvetica Neue" charset="0"/>
                  <a:cs typeface="Helvetica Neue" charset="0"/>
                </a:rPr>
                <a:t>Respond Quickly</a:t>
              </a:r>
              <a:endParaRPr lang="en-US" sz="2000" b="1" dirty="0">
                <a:solidFill>
                  <a:srgbClr val="000000"/>
                </a:solidFill>
                <a:latin typeface="Helvetica Neue" charset="0"/>
                <a:ea typeface="Helvetica Neue" charset="0"/>
                <a:cs typeface="Helvetica Neue" charset="0"/>
              </a:endParaRPr>
            </a:p>
          </p:txBody>
        </p:sp>
        <p:sp>
          <p:nvSpPr>
            <p:cNvPr id="46" name="Right Arrow 45"/>
            <p:cNvSpPr/>
            <p:nvPr/>
          </p:nvSpPr>
          <p:spPr>
            <a:xfrm rot="2251500">
              <a:off x="4418428" y="5268315"/>
              <a:ext cx="935525" cy="319974"/>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9EDD3"/>
                </a:solidFill>
                <a:latin typeface="Franklin Gothic Book"/>
              </a:endParaRPr>
            </a:p>
          </p:txBody>
        </p:sp>
      </p:grpSp>
      <p:pic>
        <p:nvPicPr>
          <p:cNvPr id="52" name="Picture 51"/>
          <p:cNvPicPr>
            <a:picLocks noChangeAspect="1"/>
          </p:cNvPicPr>
          <p:nvPr/>
        </p:nvPicPr>
        <p:blipFill rotWithShape="1">
          <a:blip r:embed="rId20" cstate="screen">
            <a:extLst>
              <a:ext uri="{28A0092B-C50C-407E-A947-70E740481C1C}">
                <a14:useLocalDpi xmlns:a14="http://schemas.microsoft.com/office/drawing/2010/main"/>
              </a:ext>
            </a:extLst>
          </a:blip>
          <a:srcRect/>
          <a:stretch/>
        </p:blipFill>
        <p:spPr>
          <a:xfrm>
            <a:off x="4454026" y="1898059"/>
            <a:ext cx="498974" cy="427776"/>
          </a:xfrm>
          <a:prstGeom prst="rect">
            <a:avLst/>
          </a:prstGeom>
        </p:spPr>
      </p:pic>
      <p:sp>
        <p:nvSpPr>
          <p:cNvPr id="53" name="TextBox 52"/>
          <p:cNvSpPr txBox="1"/>
          <p:nvPr/>
        </p:nvSpPr>
        <p:spPr>
          <a:xfrm>
            <a:off x="7942740" y="2824462"/>
            <a:ext cx="1277468" cy="523220"/>
          </a:xfrm>
          <a:prstGeom prst="rect">
            <a:avLst/>
          </a:prstGeom>
          <a:noFill/>
        </p:spPr>
        <p:txBody>
          <a:bodyPr wrap="square" rtlCol="0">
            <a:spAutoFit/>
          </a:bodyPr>
          <a:lstStyle/>
          <a:p>
            <a:r>
              <a:rPr lang="en-US" sz="2800" b="1" dirty="0" smtClean="0">
                <a:solidFill>
                  <a:srgbClr val="FFFFFF"/>
                </a:solidFill>
                <a:latin typeface="Helvetica Neue" charset="0"/>
                <a:ea typeface="Helvetica Neue" charset="0"/>
                <a:cs typeface="Helvetica Neue" charset="0"/>
              </a:rPr>
              <a:t>www</a:t>
            </a:r>
            <a:endParaRPr lang="en-US" b="1" dirty="0">
              <a:solidFill>
                <a:srgbClr val="FFFFFF"/>
              </a:solidFill>
              <a:latin typeface="Helvetica Neue" charset="0"/>
              <a:ea typeface="Helvetica Neue" charset="0"/>
              <a:cs typeface="Helvetica Neue" charset="0"/>
            </a:endParaRPr>
          </a:p>
        </p:txBody>
      </p:sp>
      <p:grpSp>
        <p:nvGrpSpPr>
          <p:cNvPr id="2" name="Group 1"/>
          <p:cNvGrpSpPr/>
          <p:nvPr/>
        </p:nvGrpSpPr>
        <p:grpSpPr>
          <a:xfrm>
            <a:off x="2469210" y="3717374"/>
            <a:ext cx="5079675" cy="1450297"/>
            <a:chOff x="2469210" y="3717374"/>
            <a:chExt cx="5079675" cy="1450297"/>
          </a:xfrm>
        </p:grpSpPr>
        <p:sp>
          <p:nvSpPr>
            <p:cNvPr id="34" name="TextBox 33"/>
            <p:cNvSpPr txBox="1"/>
            <p:nvPr/>
          </p:nvSpPr>
          <p:spPr>
            <a:xfrm>
              <a:off x="6960032" y="3731652"/>
              <a:ext cx="588853" cy="738664"/>
            </a:xfrm>
            <a:prstGeom prst="rect">
              <a:avLst/>
            </a:prstGeom>
            <a:noFill/>
          </p:spPr>
          <p:txBody>
            <a:bodyPr wrap="square" rtlCol="0">
              <a:spAutoFit/>
            </a:bodyPr>
            <a:lstStyle/>
            <a:p>
              <a:r>
                <a:rPr lang="en-US" sz="1400" dirty="0" smtClean="0">
                  <a:solidFill>
                    <a:srgbClr val="FFFFFF"/>
                  </a:solidFill>
                  <a:latin typeface="Helvetica Neue" charset="0"/>
                  <a:ea typeface="Helvetica Neue" charset="0"/>
                  <a:cs typeface="Helvetica Neue" charset="0"/>
                </a:rPr>
                <a:t>100101000101</a:t>
              </a:r>
              <a:endParaRPr lang="en-US" sz="1400" dirty="0">
                <a:solidFill>
                  <a:srgbClr val="FFFFFF"/>
                </a:solidFill>
                <a:latin typeface="Helvetica Neue" charset="0"/>
                <a:ea typeface="Helvetica Neue" charset="0"/>
                <a:cs typeface="Helvetica Neue" charset="0"/>
              </a:endParaRPr>
            </a:p>
          </p:txBody>
        </p:sp>
        <p:pic>
          <p:nvPicPr>
            <p:cNvPr id="35" name="Picture 34"/>
            <p:cNvPicPr>
              <a:picLocks noChangeAspect="1"/>
            </p:cNvPicPr>
            <p:nvPr/>
          </p:nvPicPr>
          <p:blipFill>
            <a:blip r:embed="rId21" cstate="screen">
              <a:extLst>
                <a:ext uri="{BEBA8EAE-BF5A-486C-A8C5-ECC9F3942E4B}">
                  <a14:imgProps xmlns:a14="http://schemas.microsoft.com/office/drawing/2010/main">
                    <a14:imgLayer r:embed="rId22">
                      <a14:imgEffect>
                        <a14:brightnessContrast bright="100000"/>
                      </a14:imgEffect>
                    </a14:imgLayer>
                  </a14:imgProps>
                </a:ext>
                <a:ext uri="{28A0092B-C50C-407E-A947-70E740481C1C}">
                  <a14:useLocalDpi xmlns:a14="http://schemas.microsoft.com/office/drawing/2010/main"/>
                </a:ext>
              </a:extLst>
            </a:blip>
            <a:stretch>
              <a:fillRect/>
            </a:stretch>
          </p:blipFill>
          <p:spPr>
            <a:xfrm>
              <a:off x="4572000" y="3767196"/>
              <a:ext cx="660400" cy="660400"/>
            </a:xfrm>
            <a:prstGeom prst="rect">
              <a:avLst/>
            </a:prstGeom>
          </p:spPr>
        </p:pic>
        <p:pic>
          <p:nvPicPr>
            <p:cNvPr id="41" name="Picture 40"/>
            <p:cNvPicPr>
              <a:picLocks noChangeAspect="1"/>
            </p:cNvPicPr>
            <p:nvPr/>
          </p:nvPicPr>
          <p:blipFill>
            <a:blip r:embed="rId23">
              <a:extLst>
                <a:ext uri="{BEBA8EAE-BF5A-486C-A8C5-ECC9F3942E4B}">
                  <a14:imgProps xmlns:a14="http://schemas.microsoft.com/office/drawing/2010/main">
                    <a14:imgLayer r:embed="rId24">
                      <a14:imgEffect>
                        <a14:brightnessContrast bright="100000"/>
                      </a14:imgEffect>
                    </a14:imgLayer>
                  </a14:imgProps>
                </a:ext>
                <a:ext uri="{28A0092B-C50C-407E-A947-70E740481C1C}">
                  <a14:useLocalDpi xmlns:a14="http://schemas.microsoft.com/office/drawing/2010/main"/>
                </a:ext>
              </a:extLst>
            </a:blip>
            <a:stretch>
              <a:fillRect/>
            </a:stretch>
          </p:blipFill>
          <p:spPr>
            <a:xfrm>
              <a:off x="5734152" y="3717374"/>
              <a:ext cx="778426" cy="778426"/>
            </a:xfrm>
            <a:prstGeom prst="rect">
              <a:avLst/>
            </a:prstGeom>
          </p:spPr>
        </p:pic>
        <p:sp>
          <p:nvSpPr>
            <p:cNvPr id="43" name="TextBox 42"/>
            <p:cNvSpPr txBox="1"/>
            <p:nvPr/>
          </p:nvSpPr>
          <p:spPr>
            <a:xfrm rot="2063712">
              <a:off x="2781785" y="4152008"/>
              <a:ext cx="1843138" cy="1015663"/>
            </a:xfrm>
            <a:prstGeom prst="rect">
              <a:avLst/>
            </a:prstGeom>
            <a:noFill/>
          </p:spPr>
          <p:txBody>
            <a:bodyPr wrap="square" rtlCol="0">
              <a:spAutoFit/>
            </a:bodyPr>
            <a:lstStyle/>
            <a:p>
              <a:pPr algn="ctr"/>
              <a:r>
                <a:rPr lang="en-US" sz="2000" b="1" dirty="0" smtClean="0">
                  <a:solidFill>
                    <a:srgbClr val="000000"/>
                  </a:solidFill>
                  <a:latin typeface="Helvetica Neue" charset="0"/>
                  <a:ea typeface="Helvetica Neue" charset="0"/>
                  <a:cs typeface="Helvetica Neue" charset="0"/>
                </a:rPr>
                <a:t>Reduce Attack Surface</a:t>
              </a:r>
              <a:endParaRPr lang="en-US" sz="2000" b="1" dirty="0">
                <a:solidFill>
                  <a:srgbClr val="000000"/>
                </a:solidFill>
                <a:latin typeface="Helvetica Neue" charset="0"/>
                <a:ea typeface="Helvetica Neue" charset="0"/>
                <a:cs typeface="Helvetica Neue" charset="0"/>
              </a:endParaRPr>
            </a:p>
          </p:txBody>
        </p:sp>
        <p:sp>
          <p:nvSpPr>
            <p:cNvPr id="54" name="Right Arrow 53"/>
            <p:cNvSpPr/>
            <p:nvPr/>
          </p:nvSpPr>
          <p:spPr>
            <a:xfrm rot="2251500">
              <a:off x="2469210" y="3864365"/>
              <a:ext cx="935525" cy="319974"/>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9EDD3"/>
                </a:solidFill>
                <a:latin typeface="Franklin Gothic Book"/>
              </a:endParaRPr>
            </a:p>
          </p:txBody>
        </p:sp>
      </p:grpSp>
      <p:grpSp>
        <p:nvGrpSpPr>
          <p:cNvPr id="5" name="Group 4"/>
          <p:cNvGrpSpPr/>
          <p:nvPr/>
        </p:nvGrpSpPr>
        <p:grpSpPr>
          <a:xfrm>
            <a:off x="7180669" y="4085662"/>
            <a:ext cx="2187854" cy="1296803"/>
            <a:chOff x="7180669" y="4085662"/>
            <a:chExt cx="2187854" cy="1296803"/>
          </a:xfrm>
        </p:grpSpPr>
        <p:sp>
          <p:nvSpPr>
            <p:cNvPr id="49" name="TextBox 48"/>
            <p:cNvSpPr txBox="1"/>
            <p:nvPr/>
          </p:nvSpPr>
          <p:spPr>
            <a:xfrm rot="19408039">
              <a:off x="7685081" y="4085662"/>
              <a:ext cx="1683442" cy="707886"/>
            </a:xfrm>
            <a:prstGeom prst="rect">
              <a:avLst/>
            </a:prstGeom>
            <a:noFill/>
          </p:spPr>
          <p:txBody>
            <a:bodyPr wrap="square" rtlCol="0">
              <a:spAutoFit/>
            </a:bodyPr>
            <a:lstStyle/>
            <a:p>
              <a:pPr algn="ctr"/>
              <a:r>
                <a:rPr lang="en-US" sz="2000" b="1" dirty="0" smtClean="0">
                  <a:solidFill>
                    <a:srgbClr val="000000"/>
                  </a:solidFill>
                  <a:latin typeface="Helvetica Neue" charset="0"/>
                  <a:ea typeface="Helvetica Neue" charset="0"/>
                  <a:cs typeface="Helvetica Neue" charset="0"/>
                </a:rPr>
                <a:t>Hunt Internally</a:t>
              </a:r>
              <a:endParaRPr lang="en-US" sz="2000" b="1" dirty="0">
                <a:solidFill>
                  <a:srgbClr val="000000"/>
                </a:solidFill>
                <a:latin typeface="Helvetica Neue" charset="0"/>
                <a:ea typeface="Helvetica Neue" charset="0"/>
                <a:cs typeface="Helvetica Neue" charset="0"/>
              </a:endParaRPr>
            </a:p>
          </p:txBody>
        </p:sp>
        <p:sp>
          <p:nvSpPr>
            <p:cNvPr id="55" name="Right Arrow 54"/>
            <p:cNvSpPr/>
            <p:nvPr/>
          </p:nvSpPr>
          <p:spPr>
            <a:xfrm rot="19307465">
              <a:off x="7180669" y="5062491"/>
              <a:ext cx="935525" cy="319974"/>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9EDD3"/>
                </a:solidFill>
                <a:latin typeface="Franklin Gothic Book"/>
              </a:endParaRPr>
            </a:p>
          </p:txBody>
        </p:sp>
      </p:grpSp>
      <p:sp>
        <p:nvSpPr>
          <p:cNvPr id="56" name="TextBox 55"/>
          <p:cNvSpPr txBox="1"/>
          <p:nvPr/>
        </p:nvSpPr>
        <p:spPr>
          <a:xfrm>
            <a:off x="3240760" y="2438400"/>
            <a:ext cx="818735" cy="369332"/>
          </a:xfrm>
          <a:prstGeom prst="rect">
            <a:avLst/>
          </a:prstGeom>
          <a:noFill/>
        </p:spPr>
        <p:txBody>
          <a:bodyPr wrap="square" rtlCol="0">
            <a:spAutoFit/>
          </a:bodyPr>
          <a:lstStyle/>
          <a:p>
            <a:r>
              <a:rPr lang="en-US" dirty="0" smtClean="0">
                <a:solidFill>
                  <a:srgbClr val="FFFFFF"/>
                </a:solidFill>
                <a:latin typeface="Helvetica Neue" charset="0"/>
                <a:ea typeface="Helvetica Neue" charset="0"/>
                <a:cs typeface="Helvetica Neue" charset="0"/>
              </a:rPr>
              <a:t>90%+</a:t>
            </a:r>
            <a:endParaRPr lang="en-US" dirty="0">
              <a:solidFill>
                <a:srgbClr val="FFFFFF"/>
              </a:solidFill>
              <a:latin typeface="Helvetica Neue" charset="0"/>
              <a:ea typeface="Helvetica Neue" charset="0"/>
              <a:cs typeface="Helvetica Neue" charset="0"/>
            </a:endParaRPr>
          </a:p>
        </p:txBody>
      </p:sp>
      <p:grpSp>
        <p:nvGrpSpPr>
          <p:cNvPr id="7" name="Group 6"/>
          <p:cNvGrpSpPr/>
          <p:nvPr/>
        </p:nvGrpSpPr>
        <p:grpSpPr>
          <a:xfrm>
            <a:off x="9088856" y="2673131"/>
            <a:ext cx="2530457" cy="1271590"/>
            <a:chOff x="9088856" y="2673131"/>
            <a:chExt cx="2530457" cy="1271590"/>
          </a:xfrm>
        </p:grpSpPr>
        <p:sp>
          <p:nvSpPr>
            <p:cNvPr id="50" name="TextBox 49"/>
            <p:cNvSpPr txBox="1"/>
            <p:nvPr/>
          </p:nvSpPr>
          <p:spPr>
            <a:xfrm rot="19407529">
              <a:off x="9667265" y="2673131"/>
              <a:ext cx="1952048" cy="707886"/>
            </a:xfrm>
            <a:prstGeom prst="rect">
              <a:avLst/>
            </a:prstGeom>
            <a:noFill/>
          </p:spPr>
          <p:txBody>
            <a:bodyPr wrap="square" rtlCol="0">
              <a:spAutoFit/>
            </a:bodyPr>
            <a:lstStyle/>
            <a:p>
              <a:pPr algn="ctr"/>
              <a:r>
                <a:rPr lang="en-US" sz="2000" b="1" dirty="0" smtClean="0">
                  <a:solidFill>
                    <a:srgbClr val="000000"/>
                  </a:solidFill>
                  <a:latin typeface="Helvetica Neue" charset="0"/>
                  <a:ea typeface="Helvetica Neue" charset="0"/>
                  <a:cs typeface="Helvetica Neue" charset="0"/>
                </a:rPr>
                <a:t>Hunt Externally</a:t>
              </a:r>
              <a:endParaRPr lang="en-US" sz="2000" b="1" dirty="0">
                <a:solidFill>
                  <a:srgbClr val="000000"/>
                </a:solidFill>
                <a:latin typeface="Helvetica Neue" charset="0"/>
                <a:ea typeface="Helvetica Neue" charset="0"/>
                <a:cs typeface="Helvetica Neue" charset="0"/>
              </a:endParaRPr>
            </a:p>
          </p:txBody>
        </p:sp>
        <p:sp>
          <p:nvSpPr>
            <p:cNvPr id="57" name="Right Arrow 56"/>
            <p:cNvSpPr/>
            <p:nvPr/>
          </p:nvSpPr>
          <p:spPr>
            <a:xfrm rot="19307465">
              <a:off x="9088856" y="3624747"/>
              <a:ext cx="935525" cy="319974"/>
            </a:xfrm>
            <a:prstGeom prst="right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9EDD3"/>
                </a:solidFill>
                <a:latin typeface="Franklin Gothic Book"/>
              </a:endParaRPr>
            </a:p>
          </p:txBody>
        </p:sp>
      </p:grpSp>
      <p:sp>
        <p:nvSpPr>
          <p:cNvPr id="58" name="TextBox 57"/>
          <p:cNvSpPr txBox="1"/>
          <p:nvPr/>
        </p:nvSpPr>
        <p:spPr>
          <a:xfrm>
            <a:off x="4759107" y="2438400"/>
            <a:ext cx="951010" cy="369332"/>
          </a:xfrm>
          <a:prstGeom prst="rect">
            <a:avLst/>
          </a:prstGeom>
          <a:noFill/>
        </p:spPr>
        <p:txBody>
          <a:bodyPr wrap="square" rtlCol="0">
            <a:spAutoFit/>
          </a:bodyPr>
          <a:lstStyle/>
          <a:p>
            <a:r>
              <a:rPr lang="en-US" dirty="0" smtClean="0">
                <a:solidFill>
                  <a:srgbClr val="FFFFFF"/>
                </a:solidFill>
                <a:latin typeface="Helvetica Neue" charset="0"/>
                <a:ea typeface="Helvetica Neue" charset="0"/>
                <a:cs typeface="Helvetica Neue" charset="0"/>
              </a:rPr>
              <a:t>1-5%</a:t>
            </a:r>
            <a:endParaRPr lang="en-US" dirty="0">
              <a:solidFill>
                <a:srgbClr val="FFFFFF"/>
              </a:solidFill>
              <a:latin typeface="Helvetica Neue" charset="0"/>
              <a:ea typeface="Helvetica Neue" charset="0"/>
              <a:cs typeface="Helvetica Neue" charset="0"/>
            </a:endParaRPr>
          </a:p>
        </p:txBody>
      </p:sp>
      <p:sp>
        <p:nvSpPr>
          <p:cNvPr id="59" name="TextBox 58"/>
          <p:cNvSpPr txBox="1"/>
          <p:nvPr/>
        </p:nvSpPr>
        <p:spPr>
          <a:xfrm>
            <a:off x="6503261" y="2438400"/>
            <a:ext cx="951010" cy="369332"/>
          </a:xfrm>
          <a:prstGeom prst="rect">
            <a:avLst/>
          </a:prstGeom>
          <a:noFill/>
        </p:spPr>
        <p:txBody>
          <a:bodyPr wrap="square" rtlCol="0">
            <a:spAutoFit/>
          </a:bodyPr>
          <a:lstStyle/>
          <a:p>
            <a:r>
              <a:rPr lang="en-US" smtClean="0">
                <a:solidFill>
                  <a:srgbClr val="FFFFFF"/>
                </a:solidFill>
                <a:latin typeface="Helvetica Neue" charset="0"/>
                <a:ea typeface="Helvetica Neue" charset="0"/>
                <a:cs typeface="Helvetica Neue" charset="0"/>
              </a:rPr>
              <a:t>1-5%</a:t>
            </a:r>
            <a:endParaRPr lang="en-US" dirty="0">
              <a:solidFill>
                <a:srgbClr val="FFFFFF"/>
              </a:solidFill>
              <a:latin typeface="Helvetica Neue" charset="0"/>
              <a:ea typeface="Helvetica Neue" charset="0"/>
              <a:cs typeface="Helvetica Neue" charset="0"/>
            </a:endParaRPr>
          </a:p>
        </p:txBody>
      </p:sp>
      <p:sp>
        <p:nvSpPr>
          <p:cNvPr id="60" name="TextBox 59"/>
          <p:cNvSpPr txBox="1"/>
          <p:nvPr/>
        </p:nvSpPr>
        <p:spPr>
          <a:xfrm>
            <a:off x="7986432" y="2438400"/>
            <a:ext cx="951010" cy="369332"/>
          </a:xfrm>
          <a:prstGeom prst="rect">
            <a:avLst/>
          </a:prstGeom>
          <a:noFill/>
        </p:spPr>
        <p:txBody>
          <a:bodyPr wrap="square" rtlCol="0">
            <a:spAutoFit/>
          </a:bodyPr>
          <a:lstStyle/>
          <a:p>
            <a:r>
              <a:rPr lang="en-US" dirty="0" smtClean="0">
                <a:solidFill>
                  <a:srgbClr val="FFFFFF"/>
                </a:solidFill>
                <a:latin typeface="Helvetica Neue" charset="0"/>
                <a:ea typeface="Helvetica Neue" charset="0"/>
                <a:cs typeface="Helvetica Neue" charset="0"/>
              </a:rPr>
              <a:t>5-10%</a:t>
            </a:r>
            <a:endParaRPr lang="en-US" dirty="0">
              <a:solidFill>
                <a:srgbClr val="FFFFFF"/>
              </a:solidFill>
              <a:latin typeface="Helvetica Neue" charset="0"/>
              <a:ea typeface="Helvetica Neue" charset="0"/>
              <a:cs typeface="Helvetica Neue" charset="0"/>
            </a:endParaRPr>
          </a:p>
        </p:txBody>
      </p:sp>
      <p:cxnSp>
        <p:nvCxnSpPr>
          <p:cNvPr id="3" name="Straight Connector 2"/>
          <p:cNvCxnSpPr/>
          <p:nvPr/>
        </p:nvCxnSpPr>
        <p:spPr>
          <a:xfrm flipV="1">
            <a:off x="2779667" y="3673263"/>
            <a:ext cx="6622285" cy="51796"/>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4508937" y="4607786"/>
            <a:ext cx="3311143" cy="4348"/>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712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Proofpoint</a:t>
            </a:r>
            <a:r>
              <a:rPr lang="en-US" dirty="0"/>
              <a:t> </a:t>
            </a:r>
            <a:r>
              <a:rPr lang="en-US" dirty="0" smtClean="0"/>
              <a:t>Threat </a:t>
            </a:r>
            <a:r>
              <a:rPr lang="en-US" dirty="0" err="1" smtClean="0"/>
              <a:t>Protetion</a:t>
            </a:r>
            <a:r>
              <a:rPr lang="en-US" dirty="0" smtClean="0"/>
              <a:t> for Office 365</a:t>
            </a:r>
            <a:endParaRPr lang="en-US" dirty="0"/>
          </a:p>
        </p:txBody>
      </p:sp>
      <p:sp>
        <p:nvSpPr>
          <p:cNvPr id="3" name="Right Arrow 2"/>
          <p:cNvSpPr/>
          <p:nvPr/>
        </p:nvSpPr>
        <p:spPr>
          <a:xfrm>
            <a:off x="6275852" y="948743"/>
            <a:ext cx="5916149" cy="1071252"/>
          </a:xfrm>
          <a:prstGeom prst="rightArrow">
            <a:avLst>
              <a:gd name="adj1" fmla="val 50000"/>
              <a:gd name="adj2" fmla="val 53976"/>
            </a:avLst>
          </a:prstGeom>
          <a:gradFill flip="none" rotWithShape="1">
            <a:gsLst>
              <a:gs pos="0">
                <a:schemeClr val="bg1"/>
              </a:gs>
              <a:gs pos="66000">
                <a:schemeClr val="tx2"/>
              </a:gs>
            </a:gsLst>
            <a:lin ang="0" scaled="1"/>
            <a:tileRect/>
          </a:gradFill>
          <a:ln w="38100" cmpd="sng">
            <a:solidFill>
              <a:srgbClr val="FFFFFF"/>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lIns="121917" tIns="60959" rIns="121917" bIns="60959" rtlCol="0" anchor="ctr"/>
          <a:lstStyle/>
          <a:p>
            <a:pPr algn="ctr"/>
            <a:r>
              <a:rPr lang="en-US" sz="2400" b="1" kern="0" dirty="0">
                <a:solidFill>
                  <a:schemeClr val="bg1"/>
                </a:solidFill>
                <a:latin typeface="Helvetica Neue"/>
                <a:cs typeface="Helvetica Neue"/>
              </a:rPr>
              <a:t>AFTER</a:t>
            </a:r>
          </a:p>
        </p:txBody>
      </p:sp>
      <p:sp>
        <p:nvSpPr>
          <p:cNvPr id="4" name="Right Arrow 3"/>
          <p:cNvSpPr/>
          <p:nvPr/>
        </p:nvSpPr>
        <p:spPr>
          <a:xfrm>
            <a:off x="2813542" y="930342"/>
            <a:ext cx="4185137" cy="1071252"/>
          </a:xfrm>
          <a:prstGeom prst="rightArrow">
            <a:avLst>
              <a:gd name="adj1" fmla="val 50000"/>
              <a:gd name="adj2" fmla="val 53976"/>
            </a:avLst>
          </a:prstGeom>
          <a:gradFill flip="none" rotWithShape="1">
            <a:gsLst>
              <a:gs pos="0">
                <a:schemeClr val="bg1"/>
              </a:gs>
              <a:gs pos="66000">
                <a:schemeClr val="tx2"/>
              </a:gs>
            </a:gsLst>
            <a:lin ang="0" scaled="1"/>
            <a:tileRect/>
          </a:gradFill>
          <a:ln w="38100" cmpd="sng">
            <a:solidFill>
              <a:srgbClr val="FFFFFF"/>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lIns="121917" tIns="60959" rIns="121917" bIns="60959" rtlCol="0" anchor="ctr"/>
          <a:lstStyle/>
          <a:p>
            <a:pPr algn="ctr"/>
            <a:r>
              <a:rPr lang="en-US" sz="2400" b="1" kern="0">
                <a:solidFill>
                  <a:schemeClr val="bg1"/>
                </a:solidFill>
                <a:latin typeface="Helvetica Neue"/>
                <a:cs typeface="Helvetica Neue"/>
              </a:rPr>
              <a:t>DURING</a:t>
            </a:r>
            <a:endParaRPr lang="en-US" sz="2400" b="1" kern="0" dirty="0">
              <a:solidFill>
                <a:schemeClr val="bg1"/>
              </a:solidFill>
              <a:latin typeface="Helvetica Neue"/>
              <a:cs typeface="Helvetica Neue"/>
            </a:endParaRPr>
          </a:p>
        </p:txBody>
      </p:sp>
      <p:sp>
        <p:nvSpPr>
          <p:cNvPr id="5" name="Right Arrow 4"/>
          <p:cNvSpPr/>
          <p:nvPr/>
        </p:nvSpPr>
        <p:spPr>
          <a:xfrm>
            <a:off x="1" y="877030"/>
            <a:ext cx="3286539" cy="1161369"/>
          </a:xfrm>
          <a:prstGeom prst="rightArrow">
            <a:avLst>
              <a:gd name="adj1" fmla="val 50000"/>
              <a:gd name="adj2" fmla="val 53976"/>
            </a:avLst>
          </a:prstGeom>
          <a:gradFill flip="none" rotWithShape="1">
            <a:gsLst>
              <a:gs pos="0">
                <a:schemeClr val="bg1"/>
              </a:gs>
              <a:gs pos="66000">
                <a:schemeClr val="tx2"/>
              </a:gs>
            </a:gsLst>
            <a:lin ang="0" scaled="1"/>
            <a:tileRect/>
          </a:gradFill>
          <a:ln w="38100" cmpd="sng">
            <a:solidFill>
              <a:srgbClr val="FFFFFF"/>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lIns="121917" tIns="60959" rIns="121917" bIns="60959" rtlCol="0" anchor="ctr"/>
          <a:lstStyle/>
          <a:p>
            <a:pPr algn="ctr"/>
            <a:r>
              <a:rPr lang="en-US" sz="2400" b="1" kern="0" dirty="0">
                <a:solidFill>
                  <a:schemeClr val="bg1"/>
                </a:solidFill>
                <a:latin typeface="Helvetica Neue"/>
                <a:cs typeface="Helvetica Neue"/>
              </a:rPr>
              <a:t>BEFORE</a:t>
            </a:r>
          </a:p>
        </p:txBody>
      </p:sp>
      <p:sp>
        <p:nvSpPr>
          <p:cNvPr id="9" name="TextBox 8"/>
          <p:cNvSpPr txBox="1"/>
          <p:nvPr/>
        </p:nvSpPr>
        <p:spPr>
          <a:xfrm>
            <a:off x="407315" y="1803401"/>
            <a:ext cx="5891887" cy="800410"/>
          </a:xfrm>
          <a:prstGeom prst="rect">
            <a:avLst/>
          </a:prstGeom>
          <a:noFill/>
        </p:spPr>
        <p:txBody>
          <a:bodyPr wrap="square" lIns="121917" tIns="60959" rIns="121917" bIns="60959" rtlCol="0">
            <a:spAutoFit/>
          </a:bodyPr>
          <a:lstStyle/>
          <a:p>
            <a:pPr algn="ctr"/>
            <a:r>
              <a:rPr lang="en-US" sz="1467" b="1" dirty="0">
                <a:latin typeface="Helvetica Neue" charset="0"/>
                <a:ea typeface="Helvetica Neue" charset="0"/>
                <a:cs typeface="Helvetica Neue" charset="0"/>
              </a:rPr>
              <a:t>Proofpoint supports and provides protection for complex, staged Office 365 migrations while providing a unified experience for both IT and end users</a:t>
            </a:r>
          </a:p>
        </p:txBody>
      </p:sp>
      <p:sp>
        <p:nvSpPr>
          <p:cNvPr id="31" name="TextBox 30"/>
          <p:cNvSpPr txBox="1"/>
          <p:nvPr/>
        </p:nvSpPr>
        <p:spPr>
          <a:xfrm>
            <a:off x="7135971" y="1831717"/>
            <a:ext cx="4446429" cy="800410"/>
          </a:xfrm>
          <a:prstGeom prst="rect">
            <a:avLst/>
          </a:prstGeom>
          <a:noFill/>
        </p:spPr>
        <p:txBody>
          <a:bodyPr wrap="square" lIns="121917" tIns="60959" rIns="121917" bIns="60959" rtlCol="0">
            <a:spAutoFit/>
          </a:bodyPr>
          <a:lstStyle/>
          <a:p>
            <a:pPr algn="ctr"/>
            <a:r>
              <a:rPr lang="en-US" sz="1467" b="1" dirty="0">
                <a:latin typeface="Helvetica Neue" charset="0"/>
                <a:ea typeface="Helvetica Neue" charset="0"/>
                <a:cs typeface="Helvetica Neue" charset="0"/>
              </a:rPr>
              <a:t>Once the migration has completed, Proofpoint continues to protect Office 365 against advanced threats and targeted attacks</a:t>
            </a:r>
          </a:p>
        </p:txBody>
      </p:sp>
      <p:grpSp>
        <p:nvGrpSpPr>
          <p:cNvPr id="6" name="Group 5"/>
          <p:cNvGrpSpPr/>
          <p:nvPr/>
        </p:nvGrpSpPr>
        <p:grpSpPr>
          <a:xfrm>
            <a:off x="365286" y="2239744"/>
            <a:ext cx="6141409" cy="3830792"/>
            <a:chOff x="273964" y="1679808"/>
            <a:chExt cx="4606057" cy="2873094"/>
          </a:xfrm>
        </p:grpSpPr>
        <p:grpSp>
          <p:nvGrpSpPr>
            <p:cNvPr id="48" name="Group 47"/>
            <p:cNvGrpSpPr/>
            <p:nvPr/>
          </p:nvGrpSpPr>
          <p:grpSpPr>
            <a:xfrm>
              <a:off x="865197" y="1679808"/>
              <a:ext cx="1984385" cy="1984385"/>
              <a:chOff x="4818621" y="3010757"/>
              <a:chExt cx="1984385" cy="1984385"/>
            </a:xfrm>
          </p:grpSpPr>
          <p:pic>
            <p:nvPicPr>
              <p:cNvPr id="49" name="Picture 48"/>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a:off x="4818621" y="3010757"/>
                <a:ext cx="1984385" cy="1984385"/>
              </a:xfrm>
              <a:prstGeom prst="rect">
                <a:avLst/>
              </a:prstGeom>
            </p:spPr>
          </p:pic>
          <p:pic>
            <p:nvPicPr>
              <p:cNvPr id="50" name="Picture 3" descr="proofpoint-rebranding-logo-blk.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38193" y="3955882"/>
                <a:ext cx="1373737" cy="2570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5" name="TextBox 14"/>
            <p:cNvSpPr txBox="1"/>
            <p:nvPr/>
          </p:nvSpPr>
          <p:spPr>
            <a:xfrm>
              <a:off x="305487" y="3548394"/>
              <a:ext cx="4574534" cy="200006"/>
            </a:xfrm>
            <a:prstGeom prst="rect">
              <a:avLst/>
            </a:prstGeom>
            <a:solidFill>
              <a:schemeClr val="accent5"/>
            </a:solidFill>
            <a:ln w="31750" cap="rnd">
              <a:solidFill>
                <a:schemeClr val="lt1"/>
              </a:solidFill>
            </a:ln>
          </p:spPr>
          <p:txBody>
            <a:bodyPr wrap="square" lIns="0" tIns="60959" rIns="0" bIns="60959" rtlCol="0">
              <a:spAutoFit/>
            </a:bodyPr>
            <a:lstStyle/>
            <a:p>
              <a:pPr algn="ctr"/>
              <a:r>
                <a:rPr lang="en-US" sz="933" b="1" dirty="0">
                  <a:solidFill>
                    <a:schemeClr val="bg1"/>
                  </a:solidFill>
                  <a:latin typeface="Helvetica Neue"/>
                  <a:cs typeface="Helvetica Neue"/>
                </a:rPr>
                <a:t>FIREWALL</a:t>
              </a:r>
            </a:p>
          </p:txBody>
        </p:sp>
        <p:sp>
          <p:nvSpPr>
            <p:cNvPr id="17" name="TextBox 16"/>
            <p:cNvSpPr txBox="1"/>
            <p:nvPr/>
          </p:nvSpPr>
          <p:spPr>
            <a:xfrm>
              <a:off x="837080" y="4306730"/>
              <a:ext cx="1047062" cy="246172"/>
            </a:xfrm>
            <a:prstGeom prst="rect">
              <a:avLst/>
            </a:prstGeom>
            <a:noFill/>
          </p:spPr>
          <p:txBody>
            <a:bodyPr wrap="none" lIns="121917" tIns="60959" rIns="121917" bIns="60959" rtlCol="0">
              <a:spAutoFit/>
            </a:bodyPr>
            <a:lstStyle/>
            <a:p>
              <a:r>
                <a:rPr lang="en-US" sz="1333" dirty="0">
                  <a:latin typeface="+mj-lt"/>
                </a:rPr>
                <a:t>Exchange 2003</a:t>
              </a:r>
            </a:p>
          </p:txBody>
        </p:sp>
        <p:sp>
          <p:nvSpPr>
            <p:cNvPr id="19" name="TextBox 18"/>
            <p:cNvSpPr txBox="1"/>
            <p:nvPr/>
          </p:nvSpPr>
          <p:spPr>
            <a:xfrm>
              <a:off x="2110302" y="4296073"/>
              <a:ext cx="1042925" cy="246172"/>
            </a:xfrm>
            <a:prstGeom prst="rect">
              <a:avLst/>
            </a:prstGeom>
            <a:noFill/>
          </p:spPr>
          <p:txBody>
            <a:bodyPr wrap="none" lIns="121917" tIns="60959" rIns="121917" bIns="60959" rtlCol="0">
              <a:spAutoFit/>
            </a:bodyPr>
            <a:lstStyle/>
            <a:p>
              <a:r>
                <a:rPr lang="en-US" sz="1333" dirty="0">
                  <a:latin typeface="+mj-lt"/>
                </a:rPr>
                <a:t>Exchange 2007</a:t>
              </a:r>
            </a:p>
          </p:txBody>
        </p:sp>
        <p:sp>
          <p:nvSpPr>
            <p:cNvPr id="21" name="TextBox 20"/>
            <p:cNvSpPr txBox="1"/>
            <p:nvPr/>
          </p:nvSpPr>
          <p:spPr>
            <a:xfrm>
              <a:off x="3303000" y="4296073"/>
              <a:ext cx="1044657" cy="246172"/>
            </a:xfrm>
            <a:prstGeom prst="rect">
              <a:avLst/>
            </a:prstGeom>
            <a:noFill/>
          </p:spPr>
          <p:txBody>
            <a:bodyPr wrap="none" lIns="121917" tIns="60959" rIns="121917" bIns="60959" rtlCol="0">
              <a:spAutoFit/>
            </a:bodyPr>
            <a:lstStyle/>
            <a:p>
              <a:r>
                <a:rPr lang="en-US" sz="1333" dirty="0">
                  <a:latin typeface="+mj-lt"/>
                </a:rPr>
                <a:t>Exchange 2013</a:t>
              </a:r>
            </a:p>
          </p:txBody>
        </p:sp>
        <p:cxnSp>
          <p:nvCxnSpPr>
            <p:cNvPr id="25" name="Straight Arrow Connector 24"/>
            <p:cNvCxnSpPr/>
            <p:nvPr/>
          </p:nvCxnSpPr>
          <p:spPr>
            <a:xfrm>
              <a:off x="617330" y="2313937"/>
              <a:ext cx="418387" cy="425349"/>
            </a:xfrm>
            <a:prstGeom prst="straightConnector1">
              <a:avLst/>
            </a:prstGeom>
            <a:ln w="444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2671398" y="2729044"/>
              <a:ext cx="705096" cy="1621"/>
            </a:xfrm>
            <a:prstGeom prst="straightConnector1">
              <a:avLst/>
            </a:prstGeom>
            <a:ln w="444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1465686" y="3077192"/>
              <a:ext cx="264725" cy="715104"/>
            </a:xfrm>
            <a:prstGeom prst="straightConnector1">
              <a:avLst/>
            </a:prstGeom>
            <a:ln w="444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2104458" y="3077193"/>
              <a:ext cx="508385" cy="682730"/>
            </a:xfrm>
            <a:prstGeom prst="straightConnector1">
              <a:avLst/>
            </a:prstGeom>
            <a:ln w="444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2464905" y="3077193"/>
              <a:ext cx="1214676" cy="730172"/>
            </a:xfrm>
            <a:prstGeom prst="straightConnector1">
              <a:avLst/>
            </a:prstGeom>
            <a:ln w="44450">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5516" y="3835901"/>
              <a:ext cx="457200" cy="457200"/>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95400" y="3835901"/>
              <a:ext cx="457200" cy="45720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34797" y="3835901"/>
              <a:ext cx="457200" cy="457200"/>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9816" y="3835901"/>
              <a:ext cx="457200" cy="457200"/>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3964" y="2002031"/>
              <a:ext cx="365760" cy="365760"/>
            </a:xfrm>
            <a:prstGeom prst="rect">
              <a:avLst/>
            </a:prstGeom>
          </p:spPr>
        </p:pic>
        <p:grpSp>
          <p:nvGrpSpPr>
            <p:cNvPr id="51" name="Group 50"/>
            <p:cNvGrpSpPr/>
            <p:nvPr/>
          </p:nvGrpSpPr>
          <p:grpSpPr>
            <a:xfrm>
              <a:off x="3257934" y="2084086"/>
              <a:ext cx="1203721" cy="1203721"/>
              <a:chOff x="7584925" y="3512286"/>
              <a:chExt cx="1203721" cy="1203721"/>
            </a:xfrm>
          </p:grpSpPr>
          <p:pic>
            <p:nvPicPr>
              <p:cNvPr id="44" name="Picture 43"/>
              <p:cNvPicPr>
                <a:picLocks noChangeAspect="1"/>
              </p:cNvPicPr>
              <p:nvPr/>
            </p:nvPicPr>
            <p:blipFill>
              <a:blip r:embed="rId7" cstate="print">
                <a:lum bright="70000" contrast="-70000"/>
                <a:extLst>
                  <a:ext uri="{28A0092B-C50C-407E-A947-70E740481C1C}">
                    <a14:useLocalDpi xmlns:a14="http://schemas.microsoft.com/office/drawing/2010/main" val="0"/>
                  </a:ext>
                </a:extLst>
              </a:blip>
              <a:stretch>
                <a:fillRect/>
              </a:stretch>
            </p:blipFill>
            <p:spPr>
              <a:xfrm>
                <a:off x="7584925" y="3512286"/>
                <a:ext cx="1203721" cy="1203721"/>
              </a:xfrm>
              <a:prstGeom prst="rect">
                <a:avLst/>
              </a:prstGeom>
            </p:spPr>
          </p:pic>
          <p:pic>
            <p:nvPicPr>
              <p:cNvPr id="45" name="Picture 44"/>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29199" y="3867283"/>
                <a:ext cx="562131" cy="562131"/>
              </a:xfrm>
              <a:prstGeom prst="rect">
                <a:avLst/>
              </a:prstGeom>
            </p:spPr>
          </p:pic>
        </p:grpSp>
      </p:grpSp>
      <p:grpSp>
        <p:nvGrpSpPr>
          <p:cNvPr id="7" name="Group 6"/>
          <p:cNvGrpSpPr/>
          <p:nvPr/>
        </p:nvGrpSpPr>
        <p:grpSpPr>
          <a:xfrm>
            <a:off x="6751996" y="2490945"/>
            <a:ext cx="4795277" cy="2645847"/>
            <a:chOff x="5063997" y="1868208"/>
            <a:chExt cx="3596458" cy="1984385"/>
          </a:xfrm>
        </p:grpSpPr>
        <p:grpSp>
          <p:nvGrpSpPr>
            <p:cNvPr id="58" name="Group 57"/>
            <p:cNvGrpSpPr/>
            <p:nvPr/>
          </p:nvGrpSpPr>
          <p:grpSpPr>
            <a:xfrm>
              <a:off x="5063997" y="1868208"/>
              <a:ext cx="1984385" cy="1984385"/>
              <a:chOff x="4818621" y="3010757"/>
              <a:chExt cx="1984385" cy="1984385"/>
            </a:xfrm>
          </p:grpSpPr>
          <p:pic>
            <p:nvPicPr>
              <p:cNvPr id="59" name="Picture 58"/>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a:off x="4818621" y="3010757"/>
                <a:ext cx="1984385" cy="1984385"/>
              </a:xfrm>
              <a:prstGeom prst="rect">
                <a:avLst/>
              </a:prstGeom>
            </p:spPr>
          </p:pic>
          <p:pic>
            <p:nvPicPr>
              <p:cNvPr id="60" name="Picture 3" descr="proofpoint-rebranding-logo-blk.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38193" y="3955882"/>
                <a:ext cx="1373737" cy="2570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cxnSp>
          <p:nvCxnSpPr>
            <p:cNvPr id="61" name="Straight Arrow Connector 60"/>
            <p:cNvCxnSpPr/>
            <p:nvPr/>
          </p:nvCxnSpPr>
          <p:spPr>
            <a:xfrm flipH="1" flipV="1">
              <a:off x="6870198" y="2917444"/>
              <a:ext cx="705096" cy="1621"/>
            </a:xfrm>
            <a:prstGeom prst="straightConnector1">
              <a:avLst/>
            </a:prstGeom>
            <a:ln w="44450">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62" name="Group 61"/>
            <p:cNvGrpSpPr/>
            <p:nvPr/>
          </p:nvGrpSpPr>
          <p:grpSpPr>
            <a:xfrm>
              <a:off x="7456734" y="2272486"/>
              <a:ext cx="1203721" cy="1203721"/>
              <a:chOff x="7584925" y="3512286"/>
              <a:chExt cx="1203721" cy="1203721"/>
            </a:xfrm>
          </p:grpSpPr>
          <p:pic>
            <p:nvPicPr>
              <p:cNvPr id="63" name="Picture 62"/>
              <p:cNvPicPr>
                <a:picLocks noChangeAspect="1"/>
              </p:cNvPicPr>
              <p:nvPr/>
            </p:nvPicPr>
            <p:blipFill>
              <a:blip r:embed="rId7" cstate="print">
                <a:lum bright="70000" contrast="-70000"/>
                <a:extLst>
                  <a:ext uri="{28A0092B-C50C-407E-A947-70E740481C1C}">
                    <a14:useLocalDpi xmlns:a14="http://schemas.microsoft.com/office/drawing/2010/main" val="0"/>
                  </a:ext>
                </a:extLst>
              </a:blip>
              <a:stretch>
                <a:fillRect/>
              </a:stretch>
            </p:blipFill>
            <p:spPr>
              <a:xfrm>
                <a:off x="7584925" y="3512286"/>
                <a:ext cx="1203721" cy="1203721"/>
              </a:xfrm>
              <a:prstGeom prst="rect">
                <a:avLst/>
              </a:prstGeom>
            </p:spPr>
          </p:pic>
          <p:pic>
            <p:nvPicPr>
              <p:cNvPr id="64" name="Picture 6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29199" y="3867283"/>
                <a:ext cx="562131" cy="562131"/>
              </a:xfrm>
              <a:prstGeom prst="rect">
                <a:avLst/>
              </a:prstGeom>
            </p:spPr>
          </p:pic>
        </p:grpSp>
      </p:grpSp>
    </p:spTree>
    <p:extLst>
      <p:ext uri="{BB962C8B-B14F-4D97-AF65-F5344CB8AC3E}">
        <p14:creationId xmlns:p14="http://schemas.microsoft.com/office/powerpoint/2010/main" val="195253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ssolv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dissolve">
                                      <p:cBhvr>
                                        <p:cTn id="20" dur="500"/>
                                        <p:tgtEl>
                                          <p:spTgt spid="9"/>
                                        </p:tgtEl>
                                      </p:cBhvr>
                                    </p:animEffect>
                                  </p:childTnLst>
                                </p:cTn>
                              </p:par>
                            </p:childTnLst>
                          </p:cTn>
                        </p:par>
                        <p:par>
                          <p:cTn id="21" fill="hold">
                            <p:stCondLst>
                              <p:cond delay="500"/>
                            </p:stCondLst>
                            <p:childTnLst>
                              <p:par>
                                <p:cTn id="22" presetID="9"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dissolve">
                                      <p:cBhvr>
                                        <p:cTn id="29" dur="500"/>
                                        <p:tgtEl>
                                          <p:spTgt spid="31"/>
                                        </p:tgtEl>
                                      </p:cBhvr>
                                    </p:animEffect>
                                  </p:childTnLst>
                                </p:cTn>
                              </p:par>
                            </p:childTnLst>
                          </p:cTn>
                        </p:par>
                        <p:par>
                          <p:cTn id="30" fill="hold">
                            <p:stCondLst>
                              <p:cond delay="500"/>
                            </p:stCondLst>
                            <p:childTnLst>
                              <p:par>
                                <p:cTn id="31" presetID="9"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ssolv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9" grpId="0"/>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Pie 153"/>
          <p:cNvSpPr/>
          <p:nvPr/>
        </p:nvSpPr>
        <p:spPr>
          <a:xfrm rot="16200000">
            <a:off x="4454302" y="1369260"/>
            <a:ext cx="3457321" cy="3457321"/>
          </a:xfrm>
          <a:prstGeom prst="pie">
            <a:avLst>
              <a:gd name="adj1" fmla="val 0"/>
              <a:gd name="adj2" fmla="val 5400002"/>
            </a:avLst>
          </a:prstGeom>
          <a:solidFill>
            <a:srgbClr val="4AA5FF"/>
          </a:solidFill>
          <a:ln w="9525">
            <a:solidFill>
              <a:sysClr val="window" lastClr="FFFFFF"/>
            </a:solidFill>
            <a:miter lim="800000"/>
            <a:headEnd/>
            <a:tailEnd/>
          </a:ln>
        </p:spPr>
        <p:txBody>
          <a:bodyPr wrap="none" rtlCol="0" anchor="ctr"/>
          <a:lstStyle/>
          <a:p>
            <a:pPr algn="ctr" defTabSz="914377">
              <a:defRPr/>
            </a:pPr>
            <a:endParaRPr lang="en-US" sz="1833" kern="0" dirty="0">
              <a:solidFill>
                <a:srgbClr val="09ADFF"/>
              </a:solidFill>
              <a:latin typeface="Arial"/>
            </a:endParaRPr>
          </a:p>
        </p:txBody>
      </p:sp>
      <p:sp>
        <p:nvSpPr>
          <p:cNvPr id="155" name="Pie 154"/>
          <p:cNvSpPr/>
          <p:nvPr/>
        </p:nvSpPr>
        <p:spPr>
          <a:xfrm>
            <a:off x="4454302" y="1369260"/>
            <a:ext cx="3457321" cy="3457321"/>
          </a:xfrm>
          <a:prstGeom prst="pie">
            <a:avLst>
              <a:gd name="adj1" fmla="val 0"/>
              <a:gd name="adj2" fmla="val 5400002"/>
            </a:avLst>
          </a:prstGeom>
          <a:solidFill>
            <a:srgbClr val="2C7882"/>
          </a:solidFill>
          <a:ln w="9525">
            <a:solidFill>
              <a:sysClr val="window" lastClr="FFFFFF"/>
            </a:solidFill>
            <a:miter lim="800000"/>
            <a:headEnd/>
            <a:tailEnd/>
          </a:ln>
        </p:spPr>
        <p:txBody>
          <a:bodyPr wrap="none" rtlCol="0" anchor="ctr"/>
          <a:lstStyle/>
          <a:p>
            <a:pPr algn="ctr" defTabSz="914377">
              <a:defRPr/>
            </a:pPr>
            <a:endParaRPr lang="en-US" sz="1833" kern="0" dirty="0">
              <a:solidFill>
                <a:srgbClr val="09ADFF"/>
              </a:solidFill>
              <a:latin typeface="Arial"/>
            </a:endParaRPr>
          </a:p>
        </p:txBody>
      </p:sp>
      <p:sp>
        <p:nvSpPr>
          <p:cNvPr id="156" name="Pie 155"/>
          <p:cNvSpPr/>
          <p:nvPr/>
        </p:nvSpPr>
        <p:spPr>
          <a:xfrm rot="10800000">
            <a:off x="4454301" y="1369258"/>
            <a:ext cx="3457321" cy="3457321"/>
          </a:xfrm>
          <a:prstGeom prst="pie">
            <a:avLst>
              <a:gd name="adj1" fmla="val 0"/>
              <a:gd name="adj2" fmla="val 5400002"/>
            </a:avLst>
          </a:prstGeom>
          <a:solidFill>
            <a:srgbClr val="1088BC"/>
          </a:solidFill>
          <a:ln w="9525">
            <a:solidFill>
              <a:sysClr val="window" lastClr="FFFFFF"/>
            </a:solidFill>
            <a:miter lim="800000"/>
            <a:headEnd/>
            <a:tailEnd/>
          </a:ln>
        </p:spPr>
        <p:txBody>
          <a:bodyPr wrap="none" rtlCol="0" anchor="ctr"/>
          <a:lstStyle/>
          <a:p>
            <a:pPr algn="ctr" defTabSz="914377">
              <a:defRPr/>
            </a:pPr>
            <a:endParaRPr lang="en-US" sz="1833" kern="0" dirty="0">
              <a:solidFill>
                <a:srgbClr val="09ADFF"/>
              </a:solidFill>
              <a:latin typeface="Arial"/>
            </a:endParaRPr>
          </a:p>
        </p:txBody>
      </p:sp>
      <p:sp>
        <p:nvSpPr>
          <p:cNvPr id="157" name="Pie 156"/>
          <p:cNvSpPr/>
          <p:nvPr/>
        </p:nvSpPr>
        <p:spPr>
          <a:xfrm rot="5400000">
            <a:off x="4454302" y="1369260"/>
            <a:ext cx="3457321" cy="3457321"/>
          </a:xfrm>
          <a:prstGeom prst="pie">
            <a:avLst>
              <a:gd name="adj1" fmla="val 0"/>
              <a:gd name="adj2" fmla="val 5400002"/>
            </a:avLst>
          </a:prstGeom>
          <a:solidFill>
            <a:srgbClr val="043487"/>
          </a:solidFill>
          <a:ln w="9525">
            <a:solidFill>
              <a:sysClr val="window" lastClr="FFFFFF"/>
            </a:solidFill>
            <a:miter lim="800000"/>
            <a:headEnd/>
            <a:tailEnd/>
          </a:ln>
        </p:spPr>
        <p:txBody>
          <a:bodyPr wrap="none" rtlCol="0" anchor="ctr"/>
          <a:lstStyle/>
          <a:p>
            <a:pPr algn="ctr" defTabSz="914377">
              <a:defRPr/>
            </a:pPr>
            <a:endParaRPr lang="en-US" sz="1833" kern="0" dirty="0">
              <a:solidFill>
                <a:srgbClr val="09ADFF"/>
              </a:solidFill>
              <a:latin typeface="Arial"/>
            </a:endParaRPr>
          </a:p>
        </p:txBody>
      </p:sp>
      <p:cxnSp>
        <p:nvCxnSpPr>
          <p:cNvPr id="158" name="Straight Connector 157"/>
          <p:cNvCxnSpPr/>
          <p:nvPr/>
        </p:nvCxnSpPr>
        <p:spPr>
          <a:xfrm>
            <a:off x="6182961" y="890441"/>
            <a:ext cx="0" cy="4511040"/>
          </a:xfrm>
          <a:prstGeom prst="line">
            <a:avLst/>
          </a:prstGeom>
          <a:noFill/>
          <a:ln w="31750" cap="flat" cmpd="sng" algn="ctr">
            <a:gradFill flip="none" rotWithShape="1">
              <a:gsLst>
                <a:gs pos="53000">
                  <a:srgbClr val="1088BC"/>
                </a:gs>
                <a:gs pos="100000">
                  <a:srgbClr val="4AA5FF">
                    <a:lumMod val="20000"/>
                    <a:lumOff val="80000"/>
                  </a:srgbClr>
                </a:gs>
                <a:gs pos="0">
                  <a:srgbClr val="4AA5FF">
                    <a:lumMod val="20000"/>
                    <a:lumOff val="80000"/>
                  </a:srgbClr>
                </a:gs>
              </a:gsLst>
              <a:lin ang="16200000" scaled="0"/>
              <a:tileRect/>
            </a:gradFill>
            <a:prstDash val="solid"/>
            <a:miter lim="800000"/>
          </a:ln>
          <a:effectLst/>
        </p:spPr>
      </p:cxnSp>
      <p:cxnSp>
        <p:nvCxnSpPr>
          <p:cNvPr id="159" name="Straight Connector 158"/>
          <p:cNvCxnSpPr/>
          <p:nvPr/>
        </p:nvCxnSpPr>
        <p:spPr>
          <a:xfrm flipH="1">
            <a:off x="434049" y="3097919"/>
            <a:ext cx="11116467" cy="0"/>
          </a:xfrm>
          <a:prstGeom prst="line">
            <a:avLst/>
          </a:prstGeom>
          <a:noFill/>
          <a:ln w="31750" cap="flat" cmpd="sng" algn="ctr">
            <a:gradFill flip="none" rotWithShape="1">
              <a:gsLst>
                <a:gs pos="53000">
                  <a:srgbClr val="1088BC"/>
                </a:gs>
                <a:gs pos="100000">
                  <a:srgbClr val="4AA5FF">
                    <a:lumMod val="20000"/>
                    <a:lumOff val="80000"/>
                  </a:srgbClr>
                </a:gs>
                <a:gs pos="0">
                  <a:srgbClr val="4AA5FF">
                    <a:lumMod val="20000"/>
                    <a:lumOff val="80000"/>
                  </a:srgbClr>
                </a:gs>
              </a:gsLst>
              <a:lin ang="0" scaled="0"/>
              <a:tileRect/>
            </a:gradFill>
            <a:prstDash val="solid"/>
            <a:miter lim="800000"/>
          </a:ln>
          <a:effectLst/>
        </p:spPr>
      </p:cxnSp>
      <p:sp>
        <p:nvSpPr>
          <p:cNvPr id="160" name="Rectangle 159"/>
          <p:cNvSpPr/>
          <p:nvPr/>
        </p:nvSpPr>
        <p:spPr>
          <a:xfrm>
            <a:off x="7884235" y="4716358"/>
            <a:ext cx="3937411" cy="1094606"/>
          </a:xfrm>
          <a:prstGeom prst="rect">
            <a:avLst/>
          </a:prstGeom>
        </p:spPr>
        <p:txBody>
          <a:bodyPr wrap="square" lIns="108852" tIns="54425" rIns="108852" bIns="54425">
            <a:spAutoFit/>
          </a:bodyPr>
          <a:lstStyle/>
          <a:p>
            <a:pPr algn="ctr" defTabSz="914377"/>
            <a:r>
              <a:rPr lang="en-US" sz="2133" b="1" dirty="0">
                <a:solidFill>
                  <a:srgbClr val="043487"/>
                </a:solidFill>
                <a:latin typeface="Arial"/>
              </a:rPr>
              <a:t>Greater protection from compliance violations and information loss</a:t>
            </a:r>
          </a:p>
        </p:txBody>
      </p:sp>
      <p:sp>
        <p:nvSpPr>
          <p:cNvPr id="161" name="Rectangle 160"/>
          <p:cNvSpPr/>
          <p:nvPr/>
        </p:nvSpPr>
        <p:spPr>
          <a:xfrm>
            <a:off x="722389" y="2075211"/>
            <a:ext cx="3244532" cy="1094606"/>
          </a:xfrm>
          <a:prstGeom prst="rect">
            <a:avLst/>
          </a:prstGeom>
        </p:spPr>
        <p:txBody>
          <a:bodyPr wrap="square" lIns="108852" tIns="54425" rIns="108852" bIns="54425">
            <a:spAutoFit/>
          </a:bodyPr>
          <a:lstStyle/>
          <a:p>
            <a:pPr algn="ctr" defTabSz="914377"/>
            <a:r>
              <a:rPr lang="en-US" sz="2133" b="1" dirty="0">
                <a:solidFill>
                  <a:srgbClr val="1088BC"/>
                </a:solidFill>
                <a:latin typeface="Arial"/>
              </a:rPr>
              <a:t>Superior blocking of known and advanced threats</a:t>
            </a:r>
          </a:p>
        </p:txBody>
      </p:sp>
      <p:sp>
        <p:nvSpPr>
          <p:cNvPr id="162" name="Rectangle 161"/>
          <p:cNvSpPr/>
          <p:nvPr/>
        </p:nvSpPr>
        <p:spPr>
          <a:xfrm>
            <a:off x="8131807" y="2081367"/>
            <a:ext cx="3620661" cy="766375"/>
          </a:xfrm>
          <a:prstGeom prst="rect">
            <a:avLst/>
          </a:prstGeom>
        </p:spPr>
        <p:txBody>
          <a:bodyPr wrap="square" lIns="108852" tIns="54425" rIns="108852" bIns="54425">
            <a:spAutoFit/>
          </a:bodyPr>
          <a:lstStyle/>
          <a:p>
            <a:pPr algn="ctr" defTabSz="914377"/>
            <a:r>
              <a:rPr lang="en-US" sz="2133" b="1" dirty="0">
                <a:solidFill>
                  <a:srgbClr val="4AA5FF"/>
                </a:solidFill>
                <a:latin typeface="Arial"/>
              </a:rPr>
              <a:t>Immediate threat visibility and rapid response</a:t>
            </a:r>
          </a:p>
        </p:txBody>
      </p:sp>
      <p:sp>
        <p:nvSpPr>
          <p:cNvPr id="163" name="Rectangle 162"/>
          <p:cNvSpPr/>
          <p:nvPr/>
        </p:nvSpPr>
        <p:spPr>
          <a:xfrm>
            <a:off x="598126" y="4544331"/>
            <a:ext cx="3563377" cy="766375"/>
          </a:xfrm>
          <a:prstGeom prst="rect">
            <a:avLst/>
          </a:prstGeom>
        </p:spPr>
        <p:txBody>
          <a:bodyPr wrap="square" lIns="108852" tIns="54425" rIns="108852" bIns="54425">
            <a:spAutoFit/>
          </a:bodyPr>
          <a:lstStyle/>
          <a:p>
            <a:pPr algn="ctr" defTabSz="914377"/>
            <a:r>
              <a:rPr lang="en-US" sz="2133" b="1" dirty="0">
                <a:solidFill>
                  <a:srgbClr val="2C7882"/>
                </a:solidFill>
                <a:latin typeface="Arial"/>
              </a:rPr>
              <a:t>Achieve eDiscovery &amp; compliance readiness</a:t>
            </a:r>
          </a:p>
        </p:txBody>
      </p:sp>
      <p:pic>
        <p:nvPicPr>
          <p:cNvPr id="165" name="Picture 16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9354" y="1188143"/>
            <a:ext cx="722596" cy="879093"/>
          </a:xfrm>
          <a:prstGeom prst="rect">
            <a:avLst/>
          </a:prstGeom>
        </p:spPr>
      </p:pic>
      <p:pic>
        <p:nvPicPr>
          <p:cNvPr id="166" name="Picture 16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22088" y="1032781"/>
            <a:ext cx="1078707" cy="1078707"/>
          </a:xfrm>
          <a:prstGeom prst="rect">
            <a:avLst/>
          </a:prstGeom>
        </p:spPr>
      </p:pic>
      <p:pic>
        <p:nvPicPr>
          <p:cNvPr id="167" name="Picture 166"/>
          <p:cNvPicPr>
            <a:picLocks noChangeAspect="1"/>
          </p:cNvPicPr>
          <p:nvPr/>
        </p:nvPicPr>
        <p:blipFill>
          <a:blip r:embed="rId5" cstate="print">
            <a:duotone>
              <a:prstClr val="black"/>
              <a:srgbClr val="0951C9">
                <a:tint val="45000"/>
                <a:satMod val="400000"/>
              </a:srgbClr>
            </a:duotone>
            <a:extLst>
              <a:ext uri="{28A0092B-C50C-407E-A947-70E740481C1C}">
                <a14:useLocalDpi xmlns:a14="http://schemas.microsoft.com/office/drawing/2010/main" val="0"/>
              </a:ext>
            </a:extLst>
          </a:blip>
          <a:stretch>
            <a:fillRect/>
          </a:stretch>
        </p:blipFill>
        <p:spPr>
          <a:xfrm>
            <a:off x="9066048" y="3775175"/>
            <a:ext cx="724784" cy="543588"/>
          </a:xfrm>
          <a:prstGeom prst="rect">
            <a:avLst/>
          </a:prstGeom>
        </p:spPr>
      </p:pic>
      <p:pic>
        <p:nvPicPr>
          <p:cNvPr id="168" name="Picture 167"/>
          <p:cNvPicPr>
            <a:picLocks noChangeAspect="1"/>
          </p:cNvPicPr>
          <p:nvPr/>
        </p:nvPicPr>
        <p:blipFill>
          <a:blip r:embed="rId5" cstate="print">
            <a:duotone>
              <a:prstClr val="black"/>
              <a:srgbClr val="0951C9">
                <a:tint val="45000"/>
                <a:satMod val="400000"/>
              </a:srgbClr>
            </a:duotone>
            <a:extLst>
              <a:ext uri="{28A0092B-C50C-407E-A947-70E740481C1C}">
                <a14:useLocalDpi xmlns:a14="http://schemas.microsoft.com/office/drawing/2010/main" val="0"/>
              </a:ext>
            </a:extLst>
          </a:blip>
          <a:stretch>
            <a:fillRect/>
          </a:stretch>
        </p:blipFill>
        <p:spPr>
          <a:xfrm>
            <a:off x="9790831" y="3775175"/>
            <a:ext cx="724784" cy="543588"/>
          </a:xfrm>
          <a:prstGeom prst="rect">
            <a:avLst/>
          </a:prstGeom>
        </p:spPr>
      </p:pic>
      <p:grpSp>
        <p:nvGrpSpPr>
          <p:cNvPr id="169" name="Group 168"/>
          <p:cNvGrpSpPr/>
          <p:nvPr/>
        </p:nvGrpSpPr>
        <p:grpSpPr>
          <a:xfrm>
            <a:off x="9407783" y="4149879"/>
            <a:ext cx="769811" cy="615859"/>
            <a:chOff x="10641309" y="4822444"/>
            <a:chExt cx="1710937" cy="1368773"/>
          </a:xfrm>
        </p:grpSpPr>
        <p:sp>
          <p:nvSpPr>
            <p:cNvPr id="170" name="Rectangle 169"/>
            <p:cNvSpPr/>
            <p:nvPr/>
          </p:nvSpPr>
          <p:spPr>
            <a:xfrm>
              <a:off x="10687219" y="4908015"/>
              <a:ext cx="1516544" cy="1283202"/>
            </a:xfrm>
            <a:prstGeom prst="rect">
              <a:avLst/>
            </a:prstGeom>
            <a:solidFill>
              <a:sysClr val="window" lastClr="FFFFFF"/>
            </a:solidFill>
            <a:ln w="9525">
              <a:noFill/>
              <a:miter lim="800000"/>
              <a:headEnd/>
              <a:tailEnd/>
            </a:ln>
          </p:spPr>
          <p:txBody>
            <a:bodyPr wrap="none" rtlCol="0" anchor="ctr"/>
            <a:lstStyle/>
            <a:p>
              <a:pPr algn="ctr" defTabSz="914377">
                <a:defRPr/>
              </a:pPr>
              <a:endParaRPr lang="en-US" sz="1833" kern="0" dirty="0">
                <a:solidFill>
                  <a:srgbClr val="09ADFF"/>
                </a:solidFill>
                <a:latin typeface="Arial"/>
              </a:endParaRPr>
            </a:p>
          </p:txBody>
        </p:sp>
        <p:pic>
          <p:nvPicPr>
            <p:cNvPr id="171" name="Picture 170"/>
            <p:cNvPicPr>
              <a:picLocks noChangeAspect="1"/>
            </p:cNvPicPr>
            <p:nvPr/>
          </p:nvPicPr>
          <p:blipFill>
            <a:blip r:embed="rId6" cstate="print">
              <a:duotone>
                <a:prstClr val="black"/>
                <a:srgbClr val="0951C9">
                  <a:tint val="45000"/>
                  <a:satMod val="400000"/>
                </a:srgbClr>
              </a:duotone>
              <a:extLst>
                <a:ext uri="{28A0092B-C50C-407E-A947-70E740481C1C}">
                  <a14:useLocalDpi xmlns:a14="http://schemas.microsoft.com/office/drawing/2010/main" val="0"/>
                </a:ext>
              </a:extLst>
            </a:blip>
            <a:stretch>
              <a:fillRect/>
            </a:stretch>
          </p:blipFill>
          <p:spPr>
            <a:xfrm>
              <a:off x="10641309" y="4822444"/>
              <a:ext cx="1710937" cy="1283201"/>
            </a:xfrm>
            <a:prstGeom prst="rect">
              <a:avLst/>
            </a:prstGeom>
          </p:spPr>
        </p:pic>
      </p:grpSp>
      <p:pic>
        <p:nvPicPr>
          <p:cNvPr id="173" name="Picture 172" descr="wanrning.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74213" y="3805675"/>
            <a:ext cx="717737" cy="717736"/>
          </a:xfrm>
          <a:prstGeom prst="rect">
            <a:avLst/>
          </a:prstGeom>
        </p:spPr>
      </p:pic>
      <p:pic>
        <p:nvPicPr>
          <p:cNvPr id="182" name="Picture 4" descr="https://www.wright.edu/sites/default/files/office-365-cloud2.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46546" y="2375932"/>
            <a:ext cx="2230437" cy="1365251"/>
          </a:xfrm>
          <a:prstGeom prst="rect">
            <a:avLst/>
          </a:prstGeom>
          <a:noFill/>
          <a:extLst>
            <a:ext uri="{909E8E84-426E-40DD-AFC4-6F175D3DCCD1}">
              <a14:hiddenFill xmlns:a14="http://schemas.microsoft.com/office/drawing/2010/main">
                <a:solidFill>
                  <a:srgbClr val="FFFFFF"/>
                </a:solidFill>
              </a14:hiddenFill>
            </a:ext>
          </a:extLst>
        </p:spPr>
      </p:pic>
      <p:sp>
        <p:nvSpPr>
          <p:cNvPr id="183" name="TextBox 182"/>
          <p:cNvSpPr txBox="1"/>
          <p:nvPr/>
        </p:nvSpPr>
        <p:spPr>
          <a:xfrm>
            <a:off x="3936258" y="5485695"/>
            <a:ext cx="4297177" cy="748795"/>
          </a:xfrm>
          <a:prstGeom prst="rect">
            <a:avLst/>
          </a:prstGeom>
          <a:noFill/>
        </p:spPr>
        <p:txBody>
          <a:bodyPr wrap="square" rtlCol="0">
            <a:spAutoFit/>
          </a:bodyPr>
          <a:lstStyle/>
          <a:p>
            <a:pPr algn="ctr" defTabSz="914377"/>
            <a:r>
              <a:rPr lang="en-US" sz="2133" b="1" dirty="0">
                <a:solidFill>
                  <a:srgbClr val="E73C01"/>
                </a:solidFill>
                <a:latin typeface="Arial"/>
              </a:rPr>
              <a:t>Ensure uninterrupted access to live and historic email</a:t>
            </a:r>
          </a:p>
        </p:txBody>
      </p:sp>
      <p:sp>
        <p:nvSpPr>
          <p:cNvPr id="186" name="Oval 185"/>
          <p:cNvSpPr/>
          <p:nvPr/>
        </p:nvSpPr>
        <p:spPr>
          <a:xfrm>
            <a:off x="4266560" y="1170589"/>
            <a:ext cx="3875552" cy="3875552"/>
          </a:xfrm>
          <a:prstGeom prst="ellipse">
            <a:avLst/>
          </a:prstGeom>
          <a:noFill/>
          <a:ln w="127000">
            <a:solidFill>
              <a:srgbClr val="1088BC">
                <a:lumMod val="40000"/>
                <a:lumOff val="60000"/>
              </a:srgbClr>
            </a:solidFill>
            <a:miter lim="800000"/>
            <a:headEnd/>
            <a:tailEnd/>
          </a:ln>
        </p:spPr>
        <p:txBody>
          <a:bodyPr wrap="none" rtlCol="0" anchor="ctr"/>
          <a:lstStyle/>
          <a:p>
            <a:pPr algn="ctr" defTabSz="914377">
              <a:defRPr/>
            </a:pPr>
            <a:endParaRPr lang="en-US" sz="1833" kern="0" dirty="0">
              <a:solidFill>
                <a:srgbClr val="09ADFF"/>
              </a:solidFill>
              <a:latin typeface="Arial"/>
            </a:endParaRPr>
          </a:p>
        </p:txBody>
      </p:sp>
      <p:sp>
        <p:nvSpPr>
          <p:cNvPr id="2" name="Title 1"/>
          <p:cNvSpPr>
            <a:spLocks noGrp="1"/>
          </p:cNvSpPr>
          <p:nvPr>
            <p:ph type="title"/>
          </p:nvPr>
        </p:nvSpPr>
        <p:spPr/>
        <p:txBody>
          <a:bodyPr/>
          <a:lstStyle/>
          <a:p>
            <a:r>
              <a:rPr lang="en-US" dirty="0" smtClean="0"/>
              <a:t>How Proofpoint Helps</a:t>
            </a:r>
            <a:endParaRPr lang="en-US" dirty="0"/>
          </a:p>
        </p:txBody>
      </p:sp>
    </p:spTree>
    <p:extLst>
      <p:ext uri="{BB962C8B-B14F-4D97-AF65-F5344CB8AC3E}">
        <p14:creationId xmlns:p14="http://schemas.microsoft.com/office/powerpoint/2010/main" val="2981569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1"/>
                                        </p:tgtEl>
                                        <p:attrNameLst>
                                          <p:attrName>style.visibility</p:attrName>
                                        </p:attrNameLst>
                                      </p:cBhvr>
                                      <p:to>
                                        <p:strVal val="visible"/>
                                      </p:to>
                                    </p:set>
                                    <p:animEffect transition="in" filter="fade">
                                      <p:cBhvr>
                                        <p:cTn id="7" dur="500"/>
                                        <p:tgtEl>
                                          <p:spTgt spid="161"/>
                                        </p:tgtEl>
                                      </p:cBhvr>
                                    </p:animEffect>
                                  </p:childTnLst>
                                </p:cTn>
                              </p:par>
                              <p:par>
                                <p:cTn id="8" presetID="10" presetClass="entr" presetSubtype="0" fill="hold" nodeType="withEffect">
                                  <p:stCondLst>
                                    <p:cond delay="0"/>
                                  </p:stCondLst>
                                  <p:childTnLst>
                                    <p:set>
                                      <p:cBhvr>
                                        <p:cTn id="9" dur="1" fill="hold">
                                          <p:stCondLst>
                                            <p:cond delay="0"/>
                                          </p:stCondLst>
                                        </p:cTn>
                                        <p:tgtEl>
                                          <p:spTgt spid="165"/>
                                        </p:tgtEl>
                                        <p:attrNameLst>
                                          <p:attrName>style.visibility</p:attrName>
                                        </p:attrNameLst>
                                      </p:cBhvr>
                                      <p:to>
                                        <p:strVal val="visible"/>
                                      </p:to>
                                    </p:set>
                                    <p:animEffect transition="in" filter="fade">
                                      <p:cBhvr>
                                        <p:cTn id="10" dur="500"/>
                                        <p:tgtEl>
                                          <p:spTgt spid="16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2"/>
                                        </p:tgtEl>
                                        <p:attrNameLst>
                                          <p:attrName>style.visibility</p:attrName>
                                        </p:attrNameLst>
                                      </p:cBhvr>
                                      <p:to>
                                        <p:strVal val="visible"/>
                                      </p:to>
                                    </p:set>
                                    <p:animEffect transition="in" filter="fade">
                                      <p:cBhvr>
                                        <p:cTn id="15" dur="500"/>
                                        <p:tgtEl>
                                          <p:spTgt spid="162"/>
                                        </p:tgtEl>
                                      </p:cBhvr>
                                    </p:animEffect>
                                  </p:childTnLst>
                                </p:cTn>
                              </p:par>
                              <p:par>
                                <p:cTn id="16" presetID="10" presetClass="entr" presetSubtype="0" fill="hold" nodeType="withEffect">
                                  <p:stCondLst>
                                    <p:cond delay="0"/>
                                  </p:stCondLst>
                                  <p:childTnLst>
                                    <p:set>
                                      <p:cBhvr>
                                        <p:cTn id="17" dur="1" fill="hold">
                                          <p:stCondLst>
                                            <p:cond delay="0"/>
                                          </p:stCondLst>
                                        </p:cTn>
                                        <p:tgtEl>
                                          <p:spTgt spid="166"/>
                                        </p:tgtEl>
                                        <p:attrNameLst>
                                          <p:attrName>style.visibility</p:attrName>
                                        </p:attrNameLst>
                                      </p:cBhvr>
                                      <p:to>
                                        <p:strVal val="visible"/>
                                      </p:to>
                                    </p:set>
                                    <p:animEffect transition="in" filter="fade">
                                      <p:cBhvr>
                                        <p:cTn id="18" dur="500"/>
                                        <p:tgtEl>
                                          <p:spTgt spid="16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0"/>
                                        </p:tgtEl>
                                        <p:attrNameLst>
                                          <p:attrName>style.visibility</p:attrName>
                                        </p:attrNameLst>
                                      </p:cBhvr>
                                      <p:to>
                                        <p:strVal val="visible"/>
                                      </p:to>
                                    </p:set>
                                    <p:animEffect transition="in" filter="fade">
                                      <p:cBhvr>
                                        <p:cTn id="23" dur="500"/>
                                        <p:tgtEl>
                                          <p:spTgt spid="160"/>
                                        </p:tgtEl>
                                      </p:cBhvr>
                                    </p:animEffect>
                                  </p:childTnLst>
                                </p:cTn>
                              </p:par>
                              <p:par>
                                <p:cTn id="24" presetID="10" presetClass="entr" presetSubtype="0" fill="hold" nodeType="withEffect">
                                  <p:stCondLst>
                                    <p:cond delay="0"/>
                                  </p:stCondLst>
                                  <p:childTnLst>
                                    <p:set>
                                      <p:cBhvr>
                                        <p:cTn id="25" dur="1" fill="hold">
                                          <p:stCondLst>
                                            <p:cond delay="0"/>
                                          </p:stCondLst>
                                        </p:cTn>
                                        <p:tgtEl>
                                          <p:spTgt spid="167"/>
                                        </p:tgtEl>
                                        <p:attrNameLst>
                                          <p:attrName>style.visibility</p:attrName>
                                        </p:attrNameLst>
                                      </p:cBhvr>
                                      <p:to>
                                        <p:strVal val="visible"/>
                                      </p:to>
                                    </p:set>
                                    <p:animEffect transition="in" filter="fade">
                                      <p:cBhvr>
                                        <p:cTn id="26" dur="500"/>
                                        <p:tgtEl>
                                          <p:spTgt spid="167"/>
                                        </p:tgtEl>
                                      </p:cBhvr>
                                    </p:animEffect>
                                  </p:childTnLst>
                                </p:cTn>
                              </p:par>
                              <p:par>
                                <p:cTn id="27" presetID="10" presetClass="entr" presetSubtype="0" fill="hold" nodeType="withEffect">
                                  <p:stCondLst>
                                    <p:cond delay="0"/>
                                  </p:stCondLst>
                                  <p:childTnLst>
                                    <p:set>
                                      <p:cBhvr>
                                        <p:cTn id="28" dur="1" fill="hold">
                                          <p:stCondLst>
                                            <p:cond delay="0"/>
                                          </p:stCondLst>
                                        </p:cTn>
                                        <p:tgtEl>
                                          <p:spTgt spid="168"/>
                                        </p:tgtEl>
                                        <p:attrNameLst>
                                          <p:attrName>style.visibility</p:attrName>
                                        </p:attrNameLst>
                                      </p:cBhvr>
                                      <p:to>
                                        <p:strVal val="visible"/>
                                      </p:to>
                                    </p:set>
                                    <p:animEffect transition="in" filter="fade">
                                      <p:cBhvr>
                                        <p:cTn id="29" dur="500"/>
                                        <p:tgtEl>
                                          <p:spTgt spid="168"/>
                                        </p:tgtEl>
                                      </p:cBhvr>
                                    </p:animEffect>
                                  </p:childTnLst>
                                </p:cTn>
                              </p:par>
                              <p:par>
                                <p:cTn id="30" presetID="10" presetClass="entr" presetSubtype="0" fill="hold" nodeType="withEffect">
                                  <p:stCondLst>
                                    <p:cond delay="0"/>
                                  </p:stCondLst>
                                  <p:childTnLst>
                                    <p:set>
                                      <p:cBhvr>
                                        <p:cTn id="31" dur="1" fill="hold">
                                          <p:stCondLst>
                                            <p:cond delay="0"/>
                                          </p:stCondLst>
                                        </p:cTn>
                                        <p:tgtEl>
                                          <p:spTgt spid="169"/>
                                        </p:tgtEl>
                                        <p:attrNameLst>
                                          <p:attrName>style.visibility</p:attrName>
                                        </p:attrNameLst>
                                      </p:cBhvr>
                                      <p:to>
                                        <p:strVal val="visible"/>
                                      </p:to>
                                    </p:set>
                                    <p:animEffect transition="in" filter="fade">
                                      <p:cBhvr>
                                        <p:cTn id="32" dur="500"/>
                                        <p:tgtEl>
                                          <p:spTgt spid="16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3"/>
                                        </p:tgtEl>
                                        <p:attrNameLst>
                                          <p:attrName>style.visibility</p:attrName>
                                        </p:attrNameLst>
                                      </p:cBhvr>
                                      <p:to>
                                        <p:strVal val="visible"/>
                                      </p:to>
                                    </p:set>
                                    <p:animEffect transition="in" filter="fade">
                                      <p:cBhvr>
                                        <p:cTn id="37" dur="500"/>
                                        <p:tgtEl>
                                          <p:spTgt spid="163"/>
                                        </p:tgtEl>
                                      </p:cBhvr>
                                    </p:animEffect>
                                  </p:childTnLst>
                                </p:cTn>
                              </p:par>
                              <p:par>
                                <p:cTn id="38" presetID="10" presetClass="entr" presetSubtype="0" fill="hold" nodeType="withEffect">
                                  <p:stCondLst>
                                    <p:cond delay="0"/>
                                  </p:stCondLst>
                                  <p:childTnLst>
                                    <p:set>
                                      <p:cBhvr>
                                        <p:cTn id="39" dur="1" fill="hold">
                                          <p:stCondLst>
                                            <p:cond delay="0"/>
                                          </p:stCondLst>
                                        </p:cTn>
                                        <p:tgtEl>
                                          <p:spTgt spid="173"/>
                                        </p:tgtEl>
                                        <p:attrNameLst>
                                          <p:attrName>style.visibility</p:attrName>
                                        </p:attrNameLst>
                                      </p:cBhvr>
                                      <p:to>
                                        <p:strVal val="visible"/>
                                      </p:to>
                                    </p:set>
                                    <p:animEffect transition="in" filter="fade">
                                      <p:cBhvr>
                                        <p:cTn id="40" dur="500"/>
                                        <p:tgtEl>
                                          <p:spTgt spid="17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83"/>
                                        </p:tgtEl>
                                        <p:attrNameLst>
                                          <p:attrName>style.visibility</p:attrName>
                                        </p:attrNameLst>
                                      </p:cBhvr>
                                      <p:to>
                                        <p:strVal val="visible"/>
                                      </p:to>
                                    </p:set>
                                    <p:animEffect transition="in" filter="fade">
                                      <p:cBhvr>
                                        <p:cTn id="45" dur="500"/>
                                        <p:tgtEl>
                                          <p:spTgt spid="18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6"/>
                                        </p:tgtEl>
                                        <p:attrNameLst>
                                          <p:attrName>style.visibility</p:attrName>
                                        </p:attrNameLst>
                                      </p:cBhvr>
                                      <p:to>
                                        <p:strVal val="visible"/>
                                      </p:to>
                                    </p:set>
                                    <p:animEffect transition="in" filter="fade">
                                      <p:cBhvr>
                                        <p:cTn id="48" dur="50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 grpId="0"/>
      <p:bldP spid="161" grpId="0"/>
      <p:bldP spid="162" grpId="0"/>
      <p:bldP spid="163" grpId="0"/>
      <p:bldP spid="183" grpId="0"/>
      <p:bldP spid="18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Picture 104" descr="cloud_grad.png"/>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660595" y="724373"/>
            <a:ext cx="9002301" cy="5140999"/>
          </a:xfrm>
          <a:prstGeom prst="rect">
            <a:avLst/>
          </a:prstGeom>
        </p:spPr>
      </p:pic>
      <p:sp>
        <p:nvSpPr>
          <p:cNvPr id="2" name="Title 1"/>
          <p:cNvSpPr>
            <a:spLocks noGrp="1"/>
          </p:cNvSpPr>
          <p:nvPr>
            <p:ph type="title"/>
          </p:nvPr>
        </p:nvSpPr>
        <p:spPr>
          <a:xfrm>
            <a:off x="419899" y="73234"/>
            <a:ext cx="11379200" cy="1044119"/>
          </a:xfrm>
        </p:spPr>
        <p:txBody>
          <a:bodyPr/>
          <a:lstStyle/>
          <a:p>
            <a:r>
              <a:rPr lang="en-US" dirty="0" smtClean="0">
                <a:solidFill>
                  <a:schemeClr val="tx1"/>
                </a:solidFill>
                <a:latin typeface="Helvetica Neue" charset="0"/>
                <a:ea typeface="Helvetica Neue" charset="0"/>
                <a:cs typeface="Helvetica Neue" charset="0"/>
              </a:rPr>
              <a:t>Comprehensive URL Protection</a:t>
            </a:r>
            <a:endParaRPr lang="en-US" b="1" dirty="0">
              <a:solidFill>
                <a:schemeClr val="tx1"/>
              </a:solidFill>
              <a:latin typeface="Helvetica Neue" charset="0"/>
              <a:ea typeface="Helvetica Neue" charset="0"/>
              <a:cs typeface="Helvetica Neue" charset="0"/>
            </a:endParaRPr>
          </a:p>
        </p:txBody>
      </p:sp>
      <p:grpSp>
        <p:nvGrpSpPr>
          <p:cNvPr id="5" name="Group 4"/>
          <p:cNvGrpSpPr/>
          <p:nvPr/>
        </p:nvGrpSpPr>
        <p:grpSpPr>
          <a:xfrm>
            <a:off x="10480651" y="2985450"/>
            <a:ext cx="1097280" cy="1277235"/>
            <a:chOff x="7388132" y="2172719"/>
            <a:chExt cx="1097280" cy="1277236"/>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5292" y="2172719"/>
              <a:ext cx="822960" cy="822960"/>
            </a:xfrm>
            <a:prstGeom prst="rect">
              <a:avLst/>
            </a:prstGeom>
          </p:spPr>
        </p:pic>
        <p:sp>
          <p:nvSpPr>
            <p:cNvPr id="42" name="TextBox 41"/>
            <p:cNvSpPr txBox="1"/>
            <p:nvPr/>
          </p:nvSpPr>
          <p:spPr>
            <a:xfrm>
              <a:off x="7388132" y="2988290"/>
              <a:ext cx="1097280" cy="461665"/>
            </a:xfrm>
            <a:prstGeom prst="rect">
              <a:avLst/>
            </a:prstGeom>
            <a:noFill/>
          </p:spPr>
          <p:txBody>
            <a:bodyPr wrap="square" rtlCol="0">
              <a:spAutoFit/>
            </a:bodyPr>
            <a:lstStyle/>
            <a:p>
              <a:pPr algn="ctr"/>
              <a:r>
                <a:rPr lang="en-US" sz="1200" dirty="0">
                  <a:solidFill>
                    <a:srgbClr val="000000"/>
                  </a:solidFill>
                  <a:latin typeface="Arial"/>
                </a:rPr>
                <a:t>Real Time Intelligence</a:t>
              </a:r>
            </a:p>
          </p:txBody>
        </p:sp>
      </p:grpSp>
      <p:grpSp>
        <p:nvGrpSpPr>
          <p:cNvPr id="40" name="Group 39"/>
          <p:cNvGrpSpPr/>
          <p:nvPr/>
        </p:nvGrpSpPr>
        <p:grpSpPr>
          <a:xfrm>
            <a:off x="10480651" y="1504258"/>
            <a:ext cx="1097280" cy="1290656"/>
            <a:chOff x="10393433" y="2061711"/>
            <a:chExt cx="1097280" cy="1290655"/>
          </a:xfrm>
        </p:grpSpPr>
        <p:sp>
          <p:nvSpPr>
            <p:cNvPr id="26" name="TextBox 25"/>
            <p:cNvSpPr txBox="1"/>
            <p:nvPr/>
          </p:nvSpPr>
          <p:spPr>
            <a:xfrm>
              <a:off x="10393433" y="2890701"/>
              <a:ext cx="1097280" cy="461665"/>
            </a:xfrm>
            <a:prstGeom prst="rect">
              <a:avLst/>
            </a:prstGeom>
            <a:noFill/>
          </p:spPr>
          <p:txBody>
            <a:bodyPr wrap="square" rtlCol="0">
              <a:spAutoFit/>
            </a:bodyPr>
            <a:lstStyle/>
            <a:p>
              <a:pPr algn="ctr"/>
              <a:r>
                <a:rPr lang="en-US" sz="1200" dirty="0">
                  <a:solidFill>
                    <a:srgbClr val="000000"/>
                  </a:solidFill>
                  <a:latin typeface="Arial"/>
                </a:rPr>
                <a:t>End-to-End Insight</a:t>
              </a:r>
            </a:p>
          </p:txBody>
        </p:sp>
        <p:pic>
          <p:nvPicPr>
            <p:cNvPr id="28" name="Picture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30593" y="2061711"/>
              <a:ext cx="822960" cy="822961"/>
            </a:xfrm>
            <a:prstGeom prst="rect">
              <a:avLst/>
            </a:prstGeom>
          </p:spPr>
        </p:pic>
      </p:grpSp>
      <p:sp>
        <p:nvSpPr>
          <p:cNvPr id="7" name="Rounded Rectangle 6"/>
          <p:cNvSpPr/>
          <p:nvPr/>
        </p:nvSpPr>
        <p:spPr>
          <a:xfrm>
            <a:off x="6238432" y="1434045"/>
            <a:ext cx="1463040" cy="1463040"/>
          </a:xfrm>
          <a:prstGeom prst="roundRect">
            <a:avLst/>
          </a:prstGeom>
          <a:ln w="57150">
            <a:solidFill>
              <a:schemeClr val="accent1">
                <a:lumMod val="20000"/>
                <a:lumOff val="80000"/>
              </a:schemeClr>
            </a:solidFill>
            <a:headEnd/>
            <a:tailEnd/>
          </a:ln>
        </p:spPr>
        <p:style>
          <a:lnRef idx="2">
            <a:schemeClr val="accent1"/>
          </a:lnRef>
          <a:fillRef idx="1">
            <a:schemeClr val="lt1"/>
          </a:fillRef>
          <a:effectRef idx="0">
            <a:schemeClr val="accent1"/>
          </a:effectRef>
          <a:fontRef idx="minor">
            <a:schemeClr val="dk1"/>
          </a:fontRef>
        </p:style>
        <p:txBody>
          <a:bodyPr wrap="none" rtlCol="0" anchor="t"/>
          <a:lstStyle/>
          <a:p>
            <a:pPr algn="ctr"/>
            <a:r>
              <a:rPr lang="en-US" sz="1400" kern="0" dirty="0">
                <a:solidFill>
                  <a:srgbClr val="1088BC"/>
                </a:solidFill>
                <a:latin typeface="Arial"/>
              </a:rPr>
              <a:t>Reputation</a:t>
            </a:r>
          </a:p>
        </p:txBody>
      </p:sp>
      <p:grpSp>
        <p:nvGrpSpPr>
          <p:cNvPr id="11" name="Group 10"/>
          <p:cNvGrpSpPr/>
          <p:nvPr/>
        </p:nvGrpSpPr>
        <p:grpSpPr>
          <a:xfrm>
            <a:off x="6457928" y="1873265"/>
            <a:ext cx="1005840" cy="940223"/>
            <a:chOff x="6412018" y="2747341"/>
            <a:chExt cx="1005840" cy="940223"/>
          </a:xfrm>
        </p:grpSpPr>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94898" y="2747341"/>
              <a:ext cx="640080" cy="640080"/>
            </a:xfrm>
            <a:prstGeom prst="rect">
              <a:avLst/>
            </a:prstGeom>
          </p:spPr>
        </p:pic>
        <p:sp>
          <p:nvSpPr>
            <p:cNvPr id="43" name="TextBox 42"/>
            <p:cNvSpPr txBox="1"/>
            <p:nvPr/>
          </p:nvSpPr>
          <p:spPr>
            <a:xfrm>
              <a:off x="6412018" y="3410565"/>
              <a:ext cx="1005840" cy="276999"/>
            </a:xfrm>
            <a:prstGeom prst="rect">
              <a:avLst/>
            </a:prstGeom>
            <a:noFill/>
          </p:spPr>
          <p:txBody>
            <a:bodyPr wrap="square" rtlCol="0">
              <a:spAutoFit/>
            </a:bodyPr>
            <a:lstStyle/>
            <a:p>
              <a:pPr algn="ctr"/>
              <a:r>
                <a:rPr lang="en-US" sz="1200" dirty="0">
                  <a:solidFill>
                    <a:srgbClr val="000000"/>
                  </a:solidFill>
                  <a:latin typeface="Arial"/>
                </a:rPr>
                <a:t>Blacklist</a:t>
              </a:r>
            </a:p>
          </p:txBody>
        </p:sp>
      </p:grpSp>
      <p:cxnSp>
        <p:nvCxnSpPr>
          <p:cNvPr id="53" name="Straight Arrow Connector 52"/>
          <p:cNvCxnSpPr/>
          <p:nvPr/>
        </p:nvCxnSpPr>
        <p:spPr>
          <a:xfrm>
            <a:off x="4359991" y="2365857"/>
            <a:ext cx="1828800"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a:off x="4359991" y="2462881"/>
            <a:ext cx="1828800"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sp>
        <p:nvSpPr>
          <p:cNvPr id="68" name="Rounded Rectangle 67"/>
          <p:cNvSpPr/>
          <p:nvPr/>
        </p:nvSpPr>
        <p:spPr>
          <a:xfrm>
            <a:off x="5506912" y="2993424"/>
            <a:ext cx="2926080" cy="1463040"/>
          </a:xfrm>
          <a:prstGeom prst="roundRect">
            <a:avLst/>
          </a:prstGeom>
          <a:ln w="57150">
            <a:headEnd/>
            <a:tailEnd/>
          </a:ln>
        </p:spPr>
        <p:style>
          <a:lnRef idx="2">
            <a:schemeClr val="accent1"/>
          </a:lnRef>
          <a:fillRef idx="1">
            <a:schemeClr val="lt1"/>
          </a:fillRef>
          <a:effectRef idx="0">
            <a:schemeClr val="accent1"/>
          </a:effectRef>
          <a:fontRef idx="minor">
            <a:schemeClr val="dk1"/>
          </a:fontRef>
        </p:style>
        <p:txBody>
          <a:bodyPr wrap="none" rtlCol="0" anchor="t"/>
          <a:lstStyle/>
          <a:p>
            <a:pPr algn="ctr"/>
            <a:r>
              <a:rPr lang="en-US" sz="1400" kern="0" dirty="0">
                <a:solidFill>
                  <a:srgbClr val="1088BC"/>
                </a:solidFill>
                <a:latin typeface="Arial"/>
              </a:rPr>
              <a:t>Sandbox</a:t>
            </a:r>
          </a:p>
        </p:txBody>
      </p:sp>
      <p:grpSp>
        <p:nvGrpSpPr>
          <p:cNvPr id="8" name="Group 7"/>
          <p:cNvGrpSpPr/>
          <p:nvPr/>
        </p:nvGrpSpPr>
        <p:grpSpPr>
          <a:xfrm>
            <a:off x="6520979" y="3416060"/>
            <a:ext cx="914400" cy="917077"/>
            <a:chOff x="3980589" y="2273581"/>
            <a:chExt cx="914400" cy="917078"/>
          </a:xfrm>
        </p:grpSpPr>
        <p:pic>
          <p:nvPicPr>
            <p:cNvPr id="37" name="Picture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7749" y="2273581"/>
              <a:ext cx="640080" cy="640080"/>
            </a:xfrm>
            <a:prstGeom prst="rect">
              <a:avLst/>
            </a:prstGeom>
          </p:spPr>
        </p:pic>
        <p:sp>
          <p:nvSpPr>
            <p:cNvPr id="47" name="TextBox 46"/>
            <p:cNvSpPr txBox="1"/>
            <p:nvPr/>
          </p:nvSpPr>
          <p:spPr>
            <a:xfrm>
              <a:off x="3980589" y="2913660"/>
              <a:ext cx="914400" cy="276999"/>
            </a:xfrm>
            <a:prstGeom prst="rect">
              <a:avLst/>
            </a:prstGeom>
            <a:noFill/>
          </p:spPr>
          <p:txBody>
            <a:bodyPr wrap="square" rtlCol="0">
              <a:spAutoFit/>
            </a:bodyPr>
            <a:lstStyle/>
            <a:p>
              <a:pPr algn="ctr"/>
              <a:r>
                <a:rPr lang="en-US" sz="1200" dirty="0">
                  <a:solidFill>
                    <a:srgbClr val="000000"/>
                  </a:solidFill>
                  <a:latin typeface="Arial"/>
                </a:rPr>
                <a:t>Behavior</a:t>
              </a:r>
            </a:p>
          </p:txBody>
        </p:sp>
      </p:grpSp>
      <p:grpSp>
        <p:nvGrpSpPr>
          <p:cNvPr id="48" name="Group 47"/>
          <p:cNvGrpSpPr/>
          <p:nvPr/>
        </p:nvGrpSpPr>
        <p:grpSpPr>
          <a:xfrm>
            <a:off x="10480651" y="4457688"/>
            <a:ext cx="1097280" cy="1197085"/>
            <a:chOff x="10443184" y="5015148"/>
            <a:chExt cx="1097280" cy="1197085"/>
          </a:xfrm>
        </p:grpSpPr>
        <p:pic>
          <p:nvPicPr>
            <p:cNvPr id="81" name="Picture 8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26064" y="5015148"/>
              <a:ext cx="731520" cy="731520"/>
            </a:xfrm>
            <a:prstGeom prst="rect">
              <a:avLst/>
            </a:prstGeom>
          </p:spPr>
        </p:pic>
        <p:sp>
          <p:nvSpPr>
            <p:cNvPr id="82" name="TextBox 81"/>
            <p:cNvSpPr txBox="1"/>
            <p:nvPr/>
          </p:nvSpPr>
          <p:spPr>
            <a:xfrm>
              <a:off x="10443184" y="5750568"/>
              <a:ext cx="1097280" cy="461665"/>
            </a:xfrm>
            <a:prstGeom prst="rect">
              <a:avLst/>
            </a:prstGeom>
            <a:noFill/>
          </p:spPr>
          <p:txBody>
            <a:bodyPr wrap="square" rtlCol="0">
              <a:spAutoFit/>
            </a:bodyPr>
            <a:lstStyle/>
            <a:p>
              <a:pPr algn="ctr"/>
              <a:r>
                <a:rPr lang="en-US" sz="1200" dirty="0">
                  <a:solidFill>
                    <a:srgbClr val="000000"/>
                  </a:solidFill>
                  <a:latin typeface="Arial"/>
                </a:rPr>
                <a:t>Protect Anywhere</a:t>
              </a:r>
            </a:p>
          </p:txBody>
        </p:sp>
      </p:grpSp>
      <p:sp>
        <p:nvSpPr>
          <p:cNvPr id="102" name="Rounded Rectangle 101"/>
          <p:cNvSpPr/>
          <p:nvPr/>
        </p:nvSpPr>
        <p:spPr>
          <a:xfrm>
            <a:off x="2912687" y="2195537"/>
            <a:ext cx="1463040" cy="1584960"/>
          </a:xfrm>
          <a:prstGeom prst="round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square" rtlCol="0" anchor="ctr"/>
          <a:lstStyle/>
          <a:p>
            <a:pPr algn="ctr"/>
            <a:r>
              <a:rPr lang="en-US" sz="1200" b="1" kern="0" dirty="0">
                <a:solidFill>
                  <a:srgbClr val="FFFFFF"/>
                </a:solidFill>
                <a:latin typeface="Arial"/>
              </a:rPr>
              <a:t>Redirector</a:t>
            </a:r>
          </a:p>
        </p:txBody>
      </p:sp>
      <p:cxnSp>
        <p:nvCxnSpPr>
          <p:cNvPr id="50" name="Elbow Connector 49"/>
          <p:cNvCxnSpPr/>
          <p:nvPr/>
        </p:nvCxnSpPr>
        <p:spPr>
          <a:xfrm rot="5400000" flipH="1" flipV="1">
            <a:off x="7739872" y="2797485"/>
            <a:ext cx="1371600" cy="9144"/>
          </a:xfrm>
          <a:prstGeom prst="bentConnector4">
            <a:avLst>
              <a:gd name="adj1" fmla="val -11610"/>
              <a:gd name="adj2" fmla="val 3681819"/>
            </a:avLst>
          </a:prstGeom>
          <a:ln>
            <a:solidFill>
              <a:schemeClr val="accent1"/>
            </a:solidFill>
            <a:tailEnd type="none"/>
          </a:ln>
        </p:spPr>
        <p:style>
          <a:lnRef idx="1">
            <a:schemeClr val="accent1"/>
          </a:lnRef>
          <a:fillRef idx="0">
            <a:schemeClr val="accent1"/>
          </a:fillRef>
          <a:effectRef idx="0">
            <a:schemeClr val="accent1"/>
          </a:effectRef>
          <a:fontRef idx="minor">
            <a:schemeClr val="tx1"/>
          </a:fontRef>
        </p:style>
      </p:cxnSp>
      <p:grpSp>
        <p:nvGrpSpPr>
          <p:cNvPr id="92" name="Group 91"/>
          <p:cNvGrpSpPr/>
          <p:nvPr/>
        </p:nvGrpSpPr>
        <p:grpSpPr>
          <a:xfrm>
            <a:off x="7315951" y="3419793"/>
            <a:ext cx="914400" cy="909622"/>
            <a:chOff x="7360746" y="2761684"/>
            <a:chExt cx="914400" cy="909621"/>
          </a:xfrm>
        </p:grpSpPr>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97906" y="2761684"/>
              <a:ext cx="640080" cy="640080"/>
            </a:xfrm>
            <a:prstGeom prst="rect">
              <a:avLst/>
            </a:prstGeom>
          </p:spPr>
        </p:pic>
        <p:sp>
          <p:nvSpPr>
            <p:cNvPr id="45" name="TextBox 44"/>
            <p:cNvSpPr txBox="1"/>
            <p:nvPr/>
          </p:nvSpPr>
          <p:spPr>
            <a:xfrm>
              <a:off x="7360746" y="3394306"/>
              <a:ext cx="914400" cy="276999"/>
            </a:xfrm>
            <a:prstGeom prst="rect">
              <a:avLst/>
            </a:prstGeom>
            <a:noFill/>
          </p:spPr>
          <p:txBody>
            <a:bodyPr wrap="square" rtlCol="0">
              <a:spAutoFit/>
            </a:bodyPr>
            <a:lstStyle/>
            <a:p>
              <a:pPr algn="ctr"/>
              <a:r>
                <a:rPr lang="en-US" sz="1200" dirty="0">
                  <a:solidFill>
                    <a:srgbClr val="000000"/>
                  </a:solidFill>
                  <a:latin typeface="Arial"/>
                </a:rPr>
                <a:t>Code</a:t>
              </a:r>
            </a:p>
          </p:txBody>
        </p:sp>
      </p:grpSp>
      <p:cxnSp>
        <p:nvCxnSpPr>
          <p:cNvPr id="108" name="Straight Arrow Connector 107"/>
          <p:cNvCxnSpPr/>
          <p:nvPr/>
        </p:nvCxnSpPr>
        <p:spPr>
          <a:xfrm flipH="1">
            <a:off x="7720359" y="2116260"/>
            <a:ext cx="731520" cy="0"/>
          </a:xfrm>
          <a:prstGeom prst="straightConnector1">
            <a:avLst/>
          </a:prstGeom>
          <a:ln>
            <a:solidFill>
              <a:schemeClr val="accent1"/>
            </a:solidFill>
            <a:tailEnd type="triangle" w="med" len="lg"/>
          </a:ln>
        </p:spPr>
        <p:style>
          <a:lnRef idx="1">
            <a:schemeClr val="accent1"/>
          </a:lnRef>
          <a:fillRef idx="0">
            <a:schemeClr val="accent1"/>
          </a:fillRef>
          <a:effectRef idx="0">
            <a:schemeClr val="accent1"/>
          </a:effectRef>
          <a:fontRef idx="minor">
            <a:schemeClr val="tx1"/>
          </a:fontRef>
        </p:style>
      </p:cxnSp>
      <p:grpSp>
        <p:nvGrpSpPr>
          <p:cNvPr id="118" name="Group 117"/>
          <p:cNvGrpSpPr/>
          <p:nvPr/>
        </p:nvGrpSpPr>
        <p:grpSpPr>
          <a:xfrm>
            <a:off x="5726008" y="3456542"/>
            <a:ext cx="914400" cy="875770"/>
            <a:chOff x="5676549" y="4286624"/>
            <a:chExt cx="914400" cy="875769"/>
          </a:xfrm>
        </p:grpSpPr>
        <p:pic>
          <p:nvPicPr>
            <p:cNvPr id="116" name="Picture 1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13709" y="4286624"/>
              <a:ext cx="640080" cy="560798"/>
            </a:xfrm>
            <a:prstGeom prst="rect">
              <a:avLst/>
            </a:prstGeom>
          </p:spPr>
        </p:pic>
        <p:sp>
          <p:nvSpPr>
            <p:cNvPr id="117" name="TextBox 116"/>
            <p:cNvSpPr txBox="1"/>
            <p:nvPr/>
          </p:nvSpPr>
          <p:spPr>
            <a:xfrm>
              <a:off x="5676549" y="4885394"/>
              <a:ext cx="914400" cy="276999"/>
            </a:xfrm>
            <a:prstGeom prst="rect">
              <a:avLst/>
            </a:prstGeom>
            <a:noFill/>
          </p:spPr>
          <p:txBody>
            <a:bodyPr wrap="square" rtlCol="0">
              <a:spAutoFit/>
            </a:bodyPr>
            <a:lstStyle/>
            <a:p>
              <a:pPr algn="ctr"/>
              <a:r>
                <a:rPr lang="en-US" sz="1200" dirty="0">
                  <a:solidFill>
                    <a:srgbClr val="000000"/>
                  </a:solidFill>
                  <a:latin typeface="Arial"/>
                </a:rPr>
                <a:t>Malware</a:t>
              </a:r>
            </a:p>
          </p:txBody>
        </p:sp>
      </p:grpSp>
      <p:cxnSp>
        <p:nvCxnSpPr>
          <p:cNvPr id="64" name="Elbow Connector 63"/>
          <p:cNvCxnSpPr/>
          <p:nvPr/>
        </p:nvCxnSpPr>
        <p:spPr>
          <a:xfrm rot="16200000" flipH="1">
            <a:off x="3716379" y="3999479"/>
            <a:ext cx="21327" cy="1321567"/>
          </a:xfrm>
          <a:prstGeom prst="bentConnector3">
            <a:avLst>
              <a:gd name="adj1" fmla="val -1071881"/>
            </a:avLst>
          </a:prstGeom>
          <a:ln>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H="1">
            <a:off x="3721924" y="3769465"/>
            <a:ext cx="0" cy="640080"/>
          </a:xfrm>
          <a:prstGeom prst="line">
            <a:avLst/>
          </a:prstGeom>
        </p:spPr>
        <p:style>
          <a:lnRef idx="1">
            <a:schemeClr val="accent1"/>
          </a:lnRef>
          <a:fillRef idx="0">
            <a:schemeClr val="accent1"/>
          </a:fillRef>
          <a:effectRef idx="0">
            <a:schemeClr val="accent1"/>
          </a:effectRef>
          <a:fontRef idx="minor">
            <a:schemeClr val="tx1"/>
          </a:fontRef>
        </p:style>
      </p:cxnSp>
      <p:grpSp>
        <p:nvGrpSpPr>
          <p:cNvPr id="71" name="Group 70"/>
          <p:cNvGrpSpPr/>
          <p:nvPr/>
        </p:nvGrpSpPr>
        <p:grpSpPr>
          <a:xfrm>
            <a:off x="3930627" y="4598332"/>
            <a:ext cx="914400" cy="806186"/>
            <a:chOff x="2735049" y="5617880"/>
            <a:chExt cx="914400" cy="806185"/>
          </a:xfrm>
        </p:grpSpPr>
        <p:pic>
          <p:nvPicPr>
            <p:cNvPr id="72" name="Picture 71"/>
            <p:cNvPicPr>
              <a:picLocks noChangeAspect="1"/>
            </p:cNvPicPr>
            <p:nvPr/>
          </p:nvPicPr>
          <p:blipFill>
            <a:blip r:embed="rId11"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2872209" y="5617880"/>
              <a:ext cx="640080" cy="640080"/>
            </a:xfrm>
            <a:prstGeom prst="rect">
              <a:avLst/>
            </a:prstGeom>
          </p:spPr>
        </p:pic>
        <p:sp>
          <p:nvSpPr>
            <p:cNvPr id="73" name="TextBox 72"/>
            <p:cNvSpPr txBox="1"/>
            <p:nvPr/>
          </p:nvSpPr>
          <p:spPr>
            <a:xfrm>
              <a:off x="2735049" y="6147066"/>
              <a:ext cx="914400" cy="276999"/>
            </a:xfrm>
            <a:prstGeom prst="rect">
              <a:avLst/>
            </a:prstGeom>
            <a:noFill/>
          </p:spPr>
          <p:txBody>
            <a:bodyPr wrap="square" rtlCol="0">
              <a:spAutoFit/>
            </a:bodyPr>
            <a:lstStyle/>
            <a:p>
              <a:pPr algn="ctr"/>
              <a:r>
                <a:rPr lang="en-US" sz="1200" dirty="0">
                  <a:solidFill>
                    <a:srgbClr val="1088BC"/>
                  </a:solidFill>
                  <a:latin typeface="Arial"/>
                </a:rPr>
                <a:t>{</a:t>
              </a:r>
              <a:r>
                <a:rPr lang="en-US" sz="1200" dirty="0">
                  <a:solidFill>
                    <a:srgbClr val="000000"/>
                  </a:solidFill>
                  <a:latin typeface="Arial"/>
                </a:rPr>
                <a:t> Threat </a:t>
              </a:r>
              <a:r>
                <a:rPr lang="en-US" sz="1200" dirty="0">
                  <a:solidFill>
                    <a:srgbClr val="1088BC"/>
                  </a:solidFill>
                  <a:latin typeface="Arial"/>
                </a:rPr>
                <a:t>}</a:t>
              </a:r>
            </a:p>
          </p:txBody>
        </p:sp>
      </p:grpSp>
      <p:cxnSp>
        <p:nvCxnSpPr>
          <p:cNvPr id="13" name="Elbow Connector 12"/>
          <p:cNvCxnSpPr/>
          <p:nvPr/>
        </p:nvCxnSpPr>
        <p:spPr>
          <a:xfrm flipH="1" flipV="1">
            <a:off x="8423887" y="3780689"/>
            <a:ext cx="45720" cy="1097280"/>
          </a:xfrm>
          <a:prstGeom prst="bentConnector3">
            <a:avLst>
              <a:gd name="adj1" fmla="val -632138"/>
            </a:avLst>
          </a:prstGeom>
          <a:ln>
            <a:headEnd type="triangle" w="med" len="lg"/>
            <a:tailEnd type="triangle" w="med" len="lg"/>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16527" y="2155096"/>
            <a:ext cx="1341120" cy="2286000"/>
            <a:chOff x="980102" y="2006388"/>
            <a:chExt cx="1341120" cy="1714500"/>
          </a:xfrm>
        </p:grpSpPr>
        <p:sp>
          <p:nvSpPr>
            <p:cNvPr id="97" name="Rounded Rectangle 96"/>
            <p:cNvSpPr/>
            <p:nvPr/>
          </p:nvSpPr>
          <p:spPr>
            <a:xfrm>
              <a:off x="980102" y="2006388"/>
              <a:ext cx="1341120" cy="1714500"/>
            </a:xfrm>
            <a:prstGeom prst="roundRect">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square" rtlCol="0" anchor="t"/>
            <a:lstStyle/>
            <a:p>
              <a:pPr algn="ctr"/>
              <a:r>
                <a:rPr lang="en-US" sz="1000" b="1" kern="0" dirty="0" smtClean="0">
                  <a:solidFill>
                    <a:schemeClr val="accent1"/>
                  </a:solidFill>
                  <a:latin typeface="Arial"/>
                </a:rPr>
                <a:t>Email</a:t>
              </a:r>
            </a:p>
            <a:p>
              <a:pPr algn="ctr"/>
              <a:r>
                <a:rPr lang="en-US" sz="1000" b="1" kern="0" dirty="0" smtClean="0">
                  <a:solidFill>
                    <a:schemeClr val="accent1"/>
                  </a:solidFill>
                  <a:latin typeface="Arial"/>
                </a:rPr>
                <a:t>Gateway</a:t>
              </a:r>
              <a:endParaRPr lang="en-US" sz="1000" kern="0" dirty="0" smtClean="0">
                <a:solidFill>
                  <a:schemeClr val="accent1"/>
                </a:solidFill>
                <a:latin typeface="Arial"/>
              </a:endParaRPr>
            </a:p>
            <a:p>
              <a:pPr algn="ctr"/>
              <a:endParaRPr lang="en-US" sz="1000" kern="0" dirty="0">
                <a:solidFill>
                  <a:srgbClr val="FFFFFF"/>
                </a:solidFill>
                <a:latin typeface="Arial"/>
              </a:endParaRPr>
            </a:p>
            <a:p>
              <a:pPr algn="ctr"/>
              <a:r>
                <a:rPr lang="en-US" sz="951" kern="0" dirty="0">
                  <a:solidFill>
                    <a:srgbClr val="FFFFFF"/>
                  </a:solidFill>
                  <a:latin typeface="Arial"/>
                </a:rPr>
                <a:t>Check reputation. Quarantine known threats.</a:t>
              </a:r>
            </a:p>
          </p:txBody>
        </p:sp>
        <p:sp>
          <p:nvSpPr>
            <p:cNvPr id="96" name="Rounded Rectangle 95"/>
            <p:cNvSpPr/>
            <p:nvPr/>
          </p:nvSpPr>
          <p:spPr>
            <a:xfrm>
              <a:off x="1055213" y="2968285"/>
              <a:ext cx="1188720" cy="685800"/>
            </a:xfrm>
            <a:prstGeom prst="round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square" rtlCol="0" anchor="ctr"/>
            <a:lstStyle/>
            <a:p>
              <a:pPr algn="ctr"/>
              <a:r>
                <a:rPr lang="en-US" sz="1051" b="1" kern="0" dirty="0">
                  <a:solidFill>
                    <a:srgbClr val="FFFFFF"/>
                  </a:solidFill>
                  <a:latin typeface="Arial"/>
                </a:rPr>
                <a:t>URL-Specific Module</a:t>
              </a:r>
            </a:p>
            <a:p>
              <a:pPr algn="ctr"/>
              <a:endParaRPr lang="en-US" sz="1000" kern="0" dirty="0">
                <a:solidFill>
                  <a:srgbClr val="FFFFFF"/>
                </a:solidFill>
                <a:latin typeface="Arial"/>
              </a:endParaRPr>
            </a:p>
            <a:p>
              <a:pPr algn="ctr"/>
              <a:r>
                <a:rPr lang="en-US" sz="1000" kern="0" dirty="0">
                  <a:solidFill>
                    <a:srgbClr val="FFFFFF"/>
                  </a:solidFill>
                  <a:latin typeface="Arial"/>
                </a:rPr>
                <a:t>Rewrite URLs. Send to </a:t>
              </a:r>
              <a:r>
                <a:rPr lang="en-US" sz="1000" kern="0" dirty="0" smtClean="0">
                  <a:solidFill>
                    <a:srgbClr val="FFFFFF"/>
                  </a:solidFill>
                  <a:latin typeface="Arial"/>
                </a:rPr>
                <a:t>user</a:t>
              </a:r>
              <a:r>
                <a:rPr lang="en-US" sz="1000" kern="0" dirty="0">
                  <a:solidFill>
                    <a:srgbClr val="FFFFFF"/>
                  </a:solidFill>
                  <a:latin typeface="Arial"/>
                </a:rPr>
                <a:t>.</a:t>
              </a:r>
            </a:p>
          </p:txBody>
        </p:sp>
      </p:grpSp>
      <p:grpSp>
        <p:nvGrpSpPr>
          <p:cNvPr id="14" name="Group 13"/>
          <p:cNvGrpSpPr/>
          <p:nvPr/>
        </p:nvGrpSpPr>
        <p:grpSpPr>
          <a:xfrm>
            <a:off x="718127" y="1092201"/>
            <a:ext cx="1097280" cy="751535"/>
            <a:chOff x="67597" y="1669485"/>
            <a:chExt cx="1097280" cy="751534"/>
          </a:xfrm>
        </p:grpSpPr>
        <p:pic>
          <p:nvPicPr>
            <p:cNvPr id="98" name="Picture 9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03627" y="1780939"/>
              <a:ext cx="640080" cy="640080"/>
            </a:xfrm>
            <a:prstGeom prst="rect">
              <a:avLst/>
            </a:prstGeom>
          </p:spPr>
        </p:pic>
        <p:sp>
          <p:nvSpPr>
            <p:cNvPr id="99" name="TextBox 98"/>
            <p:cNvSpPr txBox="1"/>
            <p:nvPr/>
          </p:nvSpPr>
          <p:spPr>
            <a:xfrm>
              <a:off x="67597" y="1669485"/>
              <a:ext cx="1097280" cy="261610"/>
            </a:xfrm>
            <a:prstGeom prst="rect">
              <a:avLst/>
            </a:prstGeom>
            <a:noFill/>
          </p:spPr>
          <p:txBody>
            <a:bodyPr wrap="square" rtlCol="0">
              <a:spAutoFit/>
            </a:bodyPr>
            <a:lstStyle/>
            <a:p>
              <a:pPr algn="ctr"/>
              <a:r>
                <a:rPr lang="en-US" sz="1100" dirty="0">
                  <a:solidFill>
                    <a:srgbClr val="000000"/>
                  </a:solidFill>
                  <a:latin typeface="Arial"/>
                </a:rPr>
                <a:t>Email arrives</a:t>
              </a:r>
            </a:p>
          </p:txBody>
        </p:sp>
        <p:pic>
          <p:nvPicPr>
            <p:cNvPr id="76" name="Picture 75"/>
            <p:cNvPicPr>
              <a:picLocks noChangeAspect="1"/>
            </p:cNvPicPr>
            <p:nvPr/>
          </p:nvPicPr>
          <p:blipFill>
            <a:blip r:embed="rId1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699614" y="2051713"/>
              <a:ext cx="365760" cy="365760"/>
            </a:xfrm>
            <a:prstGeom prst="rect">
              <a:avLst/>
            </a:prstGeom>
          </p:spPr>
        </p:pic>
      </p:grpSp>
      <p:cxnSp>
        <p:nvCxnSpPr>
          <p:cNvPr id="19" name="Straight Arrow Connector 18"/>
          <p:cNvCxnSpPr/>
          <p:nvPr/>
        </p:nvCxnSpPr>
        <p:spPr>
          <a:xfrm>
            <a:off x="1274196" y="1743376"/>
            <a:ext cx="0" cy="3657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279467" y="4429836"/>
            <a:ext cx="0" cy="274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776547" y="4666932"/>
            <a:ext cx="1005840" cy="1251363"/>
            <a:chOff x="379327" y="5063814"/>
            <a:chExt cx="1005840" cy="1251363"/>
          </a:xfrm>
        </p:grpSpPr>
        <p:pic>
          <p:nvPicPr>
            <p:cNvPr id="17" name="Picture 1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71234" y="5276315"/>
              <a:ext cx="640080" cy="640080"/>
            </a:xfrm>
            <a:prstGeom prst="rect">
              <a:avLst/>
            </a:prstGeom>
          </p:spPr>
        </p:pic>
        <p:pic>
          <p:nvPicPr>
            <p:cNvPr id="9" name="Picture 8"/>
            <p:cNvPicPr>
              <a:picLocks noChangeAspect="1"/>
            </p:cNvPicPr>
            <p:nvPr/>
          </p:nvPicPr>
          <p:blipFill>
            <a:blip r:embed="rId1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53753" y="5949417"/>
              <a:ext cx="365760" cy="365760"/>
            </a:xfrm>
            <a:prstGeom prst="rect">
              <a:avLst/>
            </a:prstGeom>
          </p:spPr>
        </p:pic>
        <p:pic>
          <p:nvPicPr>
            <p:cNvPr id="101" name="Picture 100"/>
            <p:cNvPicPr>
              <a:picLocks noChangeAspect="1"/>
            </p:cNvPicPr>
            <p:nvPr/>
          </p:nvPicPr>
          <p:blipFill>
            <a:blip r:embed="rId1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61313" y="5644198"/>
              <a:ext cx="365760" cy="365760"/>
            </a:xfrm>
            <a:prstGeom prst="rect">
              <a:avLst/>
            </a:prstGeom>
          </p:spPr>
        </p:pic>
        <p:sp>
          <p:nvSpPr>
            <p:cNvPr id="103" name="TextBox 102"/>
            <p:cNvSpPr txBox="1"/>
            <p:nvPr/>
          </p:nvSpPr>
          <p:spPr>
            <a:xfrm>
              <a:off x="379327" y="5063814"/>
              <a:ext cx="1005840" cy="261610"/>
            </a:xfrm>
            <a:prstGeom prst="rect">
              <a:avLst/>
            </a:prstGeom>
            <a:noFill/>
          </p:spPr>
          <p:txBody>
            <a:bodyPr wrap="square" rtlCol="0">
              <a:spAutoFit/>
            </a:bodyPr>
            <a:lstStyle/>
            <a:p>
              <a:pPr algn="ctr"/>
              <a:r>
                <a:rPr lang="en-US" sz="1100" dirty="0">
                  <a:solidFill>
                    <a:srgbClr val="000000"/>
                  </a:solidFill>
                  <a:latin typeface="Arial"/>
                </a:rPr>
                <a:t>URL clicked</a:t>
              </a:r>
            </a:p>
          </p:txBody>
        </p:sp>
      </p:grpSp>
      <p:cxnSp>
        <p:nvCxnSpPr>
          <p:cNvPr id="29" name="Elbow Connector 28"/>
          <p:cNvCxnSpPr/>
          <p:nvPr/>
        </p:nvCxnSpPr>
        <p:spPr>
          <a:xfrm flipV="1">
            <a:off x="1771655" y="2961697"/>
            <a:ext cx="1097280" cy="2286000"/>
          </a:xfrm>
          <a:prstGeom prst="bentConnector3">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p:nvPr/>
        </p:nvCxnSpPr>
        <p:spPr>
          <a:xfrm>
            <a:off x="4359991" y="3348021"/>
            <a:ext cx="1097280"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110" name="Straight Arrow Connector 109"/>
          <p:cNvCxnSpPr/>
          <p:nvPr/>
        </p:nvCxnSpPr>
        <p:spPr>
          <a:xfrm flipH="1">
            <a:off x="4359991" y="3454009"/>
            <a:ext cx="1097280"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grpSp>
        <p:nvGrpSpPr>
          <p:cNvPr id="119" name="Group 118"/>
          <p:cNvGrpSpPr/>
          <p:nvPr/>
        </p:nvGrpSpPr>
        <p:grpSpPr>
          <a:xfrm>
            <a:off x="2630159" y="4577008"/>
            <a:ext cx="914400" cy="848839"/>
            <a:chOff x="1683489" y="5606862"/>
            <a:chExt cx="914400" cy="848839"/>
          </a:xfrm>
        </p:grpSpPr>
        <p:pic>
          <p:nvPicPr>
            <p:cNvPr id="120" name="Picture 119"/>
            <p:cNvPicPr>
              <a:picLocks noChangeAspect="1"/>
            </p:cNvPicPr>
            <p:nvPr/>
          </p:nvPicPr>
          <p:blipFill>
            <a:blip r:embed="rId16"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820649" y="5606862"/>
              <a:ext cx="640080" cy="640080"/>
            </a:xfrm>
            <a:prstGeom prst="rect">
              <a:avLst/>
            </a:prstGeom>
          </p:spPr>
        </p:pic>
        <p:sp>
          <p:nvSpPr>
            <p:cNvPr id="121" name="TextBox 120"/>
            <p:cNvSpPr txBox="1"/>
            <p:nvPr/>
          </p:nvSpPr>
          <p:spPr>
            <a:xfrm>
              <a:off x="1683489" y="6178702"/>
              <a:ext cx="914400" cy="276999"/>
            </a:xfrm>
            <a:prstGeom prst="rect">
              <a:avLst/>
            </a:prstGeom>
            <a:noFill/>
          </p:spPr>
          <p:txBody>
            <a:bodyPr wrap="square" rtlCol="0">
              <a:spAutoFit/>
            </a:bodyPr>
            <a:lstStyle/>
            <a:p>
              <a:pPr algn="ctr"/>
              <a:r>
                <a:rPr lang="en-US" sz="1200" dirty="0">
                  <a:solidFill>
                    <a:srgbClr val="1088BC"/>
                  </a:solidFill>
                  <a:latin typeface="Arial"/>
                </a:rPr>
                <a:t>{</a:t>
              </a:r>
              <a:r>
                <a:rPr lang="en-US" sz="1200" dirty="0">
                  <a:solidFill>
                    <a:srgbClr val="000000"/>
                  </a:solidFill>
                  <a:latin typeface="Arial"/>
                </a:rPr>
                <a:t> Clean </a:t>
              </a:r>
              <a:r>
                <a:rPr lang="en-US" sz="1200" dirty="0">
                  <a:solidFill>
                    <a:srgbClr val="1088BC"/>
                  </a:solidFill>
                  <a:latin typeface="Arial"/>
                </a:rPr>
                <a:t>}</a:t>
              </a:r>
            </a:p>
          </p:txBody>
        </p:sp>
      </p:grpSp>
      <p:sp>
        <p:nvSpPr>
          <p:cNvPr id="122" name="Rounded Rectangle 121"/>
          <p:cNvSpPr/>
          <p:nvPr/>
        </p:nvSpPr>
        <p:spPr>
          <a:xfrm>
            <a:off x="5506912" y="4579409"/>
            <a:ext cx="2926080" cy="640080"/>
          </a:xfrm>
          <a:prstGeom prst="roundRect">
            <a:avLst/>
          </a:prstGeom>
          <a:ln w="57150">
            <a:headEnd/>
            <a:tailEnd/>
          </a:ln>
        </p:spPr>
        <p:style>
          <a:lnRef idx="2">
            <a:schemeClr val="accent1"/>
          </a:lnRef>
          <a:fillRef idx="1">
            <a:schemeClr val="lt1"/>
          </a:fillRef>
          <a:effectRef idx="0">
            <a:schemeClr val="accent1"/>
          </a:effectRef>
          <a:fontRef idx="minor">
            <a:schemeClr val="dk1"/>
          </a:fontRef>
        </p:style>
        <p:txBody>
          <a:bodyPr wrap="none" rtlCol="0" anchor="ctr"/>
          <a:lstStyle/>
          <a:p>
            <a:r>
              <a:rPr lang="en-US" sz="1400" kern="0" dirty="0">
                <a:solidFill>
                  <a:srgbClr val="1088BC"/>
                </a:solidFill>
                <a:latin typeface="Arial"/>
              </a:rPr>
              <a:t>Threat Detection Analytics</a:t>
            </a:r>
          </a:p>
        </p:txBody>
      </p:sp>
      <p:pic>
        <p:nvPicPr>
          <p:cNvPr id="123" name="Picture 122"/>
          <p:cNvPicPr>
            <a:picLocks noChangeAspect="1"/>
          </p:cNvPicPr>
          <p:nvPr/>
        </p:nvPicPr>
        <p:blipFill>
          <a:blip r:embed="rId17" cstate="screen">
            <a:grayscl/>
            <a:extLst>
              <a:ext uri="{28A0092B-C50C-407E-A947-70E740481C1C}">
                <a14:useLocalDpi xmlns:a14="http://schemas.microsoft.com/office/drawing/2010/main"/>
              </a:ext>
            </a:extLst>
          </a:blip>
          <a:stretch>
            <a:fillRect/>
          </a:stretch>
        </p:blipFill>
        <p:spPr>
          <a:xfrm>
            <a:off x="7874880" y="4653915"/>
            <a:ext cx="365760" cy="428207"/>
          </a:xfrm>
          <a:prstGeom prst="rect">
            <a:avLst/>
          </a:prstGeom>
        </p:spPr>
      </p:pic>
      <p:sp>
        <p:nvSpPr>
          <p:cNvPr id="74" name="TextBox 73"/>
          <p:cNvSpPr txBox="1"/>
          <p:nvPr/>
        </p:nvSpPr>
        <p:spPr>
          <a:xfrm>
            <a:off x="3230107" y="4427008"/>
            <a:ext cx="1005840" cy="230832"/>
          </a:xfrm>
          <a:prstGeom prst="rect">
            <a:avLst/>
          </a:prstGeom>
          <a:noFill/>
        </p:spPr>
        <p:txBody>
          <a:bodyPr wrap="square" rtlCol="0">
            <a:spAutoFit/>
          </a:bodyPr>
          <a:lstStyle/>
          <a:p>
            <a:pPr algn="ctr"/>
            <a:r>
              <a:rPr lang="en-US" sz="900" dirty="0">
                <a:solidFill>
                  <a:srgbClr val="000000"/>
                </a:solidFill>
                <a:latin typeface="Arial"/>
              </a:rPr>
              <a:t>302 Redirect</a:t>
            </a:r>
          </a:p>
        </p:txBody>
      </p:sp>
      <p:cxnSp>
        <p:nvCxnSpPr>
          <p:cNvPr id="10" name="Straight Connector 9"/>
          <p:cNvCxnSpPr/>
          <p:nvPr/>
        </p:nvCxnSpPr>
        <p:spPr>
          <a:xfrm flipH="1">
            <a:off x="1932611" y="4085912"/>
            <a:ext cx="3566160" cy="0"/>
          </a:xfrm>
          <a:prstGeom prst="line">
            <a:avLst/>
          </a:prstGeom>
          <a:ln>
            <a:prstDash val="dash"/>
            <a:headEnd type="triangle" w="med" len="lg"/>
          </a:ln>
        </p:spPr>
        <p:style>
          <a:lnRef idx="1">
            <a:schemeClr val="accent1"/>
          </a:lnRef>
          <a:fillRef idx="0">
            <a:schemeClr val="accent1"/>
          </a:fillRef>
          <a:effectRef idx="0">
            <a:schemeClr val="accent1"/>
          </a:effectRef>
          <a:fontRef idx="minor">
            <a:schemeClr val="tx1"/>
          </a:fontRef>
        </p:style>
      </p:cxnSp>
      <p:pic>
        <p:nvPicPr>
          <p:cNvPr id="62" name="Picture 4" descr="proofpoint-rebranding-logo-white.png"/>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736399" y="2350417"/>
            <a:ext cx="1201843" cy="224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2670890" y="5649396"/>
            <a:ext cx="814294" cy="498429"/>
          </a:xfrm>
          <a:prstGeom prst="rect">
            <a:avLst/>
          </a:prstGeom>
        </p:spPr>
      </p:pic>
      <p:cxnSp>
        <p:nvCxnSpPr>
          <p:cNvPr id="66" name="Straight Arrow Connector 65"/>
          <p:cNvCxnSpPr/>
          <p:nvPr/>
        </p:nvCxnSpPr>
        <p:spPr>
          <a:xfrm>
            <a:off x="3061268" y="5379214"/>
            <a:ext cx="1402" cy="27432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673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5"/>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6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7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7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1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5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08"/>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40"/>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5"/>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48"/>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66"/>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836" y="154302"/>
            <a:ext cx="11379200" cy="1044119"/>
          </a:xfrm>
        </p:spPr>
        <p:txBody>
          <a:bodyPr/>
          <a:lstStyle/>
          <a:p>
            <a:r>
              <a:rPr lang="en-US" b="1" dirty="0" smtClean="0">
                <a:solidFill>
                  <a:schemeClr val="tx1"/>
                </a:solidFill>
                <a:latin typeface="Helvetica Neue"/>
                <a:cs typeface="Helvetica Neue"/>
              </a:rPr>
              <a:t>Comprehensive Attachment Protection</a:t>
            </a:r>
            <a:endParaRPr lang="en-US" b="1" dirty="0">
              <a:solidFill>
                <a:schemeClr val="tx1"/>
              </a:solidFill>
              <a:latin typeface="Helvetica Neue"/>
              <a:cs typeface="Helvetica Neue"/>
            </a:endParaRPr>
          </a:p>
        </p:txBody>
      </p:sp>
      <p:pic>
        <p:nvPicPr>
          <p:cNvPr id="25" name="Picture 24" descr="cloud_grad.png"/>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1375123" y="915705"/>
            <a:ext cx="7329984" cy="5008556"/>
          </a:xfrm>
          <a:prstGeom prst="rect">
            <a:avLst/>
          </a:prstGeom>
        </p:spPr>
      </p:pic>
      <p:grpSp>
        <p:nvGrpSpPr>
          <p:cNvPr id="5" name="Group 4"/>
          <p:cNvGrpSpPr/>
          <p:nvPr/>
        </p:nvGrpSpPr>
        <p:grpSpPr>
          <a:xfrm>
            <a:off x="10432160" y="3013666"/>
            <a:ext cx="1097280" cy="1277235"/>
            <a:chOff x="7388132" y="2172719"/>
            <a:chExt cx="1097280" cy="1277236"/>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5292" y="2172719"/>
              <a:ext cx="822960" cy="822960"/>
            </a:xfrm>
            <a:prstGeom prst="rect">
              <a:avLst/>
            </a:prstGeom>
          </p:spPr>
        </p:pic>
        <p:sp>
          <p:nvSpPr>
            <p:cNvPr id="42" name="TextBox 41"/>
            <p:cNvSpPr txBox="1"/>
            <p:nvPr/>
          </p:nvSpPr>
          <p:spPr>
            <a:xfrm>
              <a:off x="7388132" y="2988290"/>
              <a:ext cx="1097280" cy="461665"/>
            </a:xfrm>
            <a:prstGeom prst="rect">
              <a:avLst/>
            </a:prstGeom>
            <a:noFill/>
          </p:spPr>
          <p:txBody>
            <a:bodyPr wrap="square" rtlCol="0">
              <a:spAutoFit/>
            </a:bodyPr>
            <a:lstStyle/>
            <a:p>
              <a:pPr algn="ctr"/>
              <a:r>
                <a:rPr lang="en-US" sz="1200" dirty="0">
                  <a:solidFill>
                    <a:srgbClr val="000000"/>
                  </a:solidFill>
                  <a:latin typeface="Arial"/>
                </a:rPr>
                <a:t>Real Time Intelligence</a:t>
              </a:r>
            </a:p>
          </p:txBody>
        </p:sp>
      </p:grpSp>
      <p:grpSp>
        <p:nvGrpSpPr>
          <p:cNvPr id="40" name="Group 39"/>
          <p:cNvGrpSpPr/>
          <p:nvPr/>
        </p:nvGrpSpPr>
        <p:grpSpPr>
          <a:xfrm>
            <a:off x="10432160" y="1532474"/>
            <a:ext cx="1097280" cy="1290656"/>
            <a:chOff x="10393433" y="2061711"/>
            <a:chExt cx="1097280" cy="1290655"/>
          </a:xfrm>
        </p:grpSpPr>
        <p:sp>
          <p:nvSpPr>
            <p:cNvPr id="26" name="TextBox 25"/>
            <p:cNvSpPr txBox="1"/>
            <p:nvPr/>
          </p:nvSpPr>
          <p:spPr>
            <a:xfrm>
              <a:off x="10393433" y="2890701"/>
              <a:ext cx="1097280" cy="461665"/>
            </a:xfrm>
            <a:prstGeom prst="rect">
              <a:avLst/>
            </a:prstGeom>
            <a:noFill/>
          </p:spPr>
          <p:txBody>
            <a:bodyPr wrap="square" rtlCol="0">
              <a:spAutoFit/>
            </a:bodyPr>
            <a:lstStyle/>
            <a:p>
              <a:pPr algn="ctr"/>
              <a:r>
                <a:rPr lang="en-US" sz="1200" dirty="0">
                  <a:solidFill>
                    <a:srgbClr val="000000"/>
                  </a:solidFill>
                  <a:latin typeface="Arial"/>
                </a:rPr>
                <a:t>End-to-End Insight</a:t>
              </a:r>
            </a:p>
          </p:txBody>
        </p:sp>
        <p:pic>
          <p:nvPicPr>
            <p:cNvPr id="28" name="Picture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30593" y="2061711"/>
              <a:ext cx="822960" cy="822961"/>
            </a:xfrm>
            <a:prstGeom prst="rect">
              <a:avLst/>
            </a:prstGeom>
          </p:spPr>
        </p:pic>
      </p:grpSp>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7876" y="2359555"/>
            <a:ext cx="914400" cy="914400"/>
          </a:xfrm>
          <a:prstGeom prst="rect">
            <a:avLst/>
          </a:prstGeom>
        </p:spPr>
      </p:pic>
      <p:sp>
        <p:nvSpPr>
          <p:cNvPr id="3" name="TextBox 2"/>
          <p:cNvSpPr txBox="1"/>
          <p:nvPr/>
        </p:nvSpPr>
        <p:spPr>
          <a:xfrm>
            <a:off x="466436" y="2293307"/>
            <a:ext cx="1097280" cy="261610"/>
          </a:xfrm>
          <a:prstGeom prst="rect">
            <a:avLst/>
          </a:prstGeom>
          <a:noFill/>
        </p:spPr>
        <p:txBody>
          <a:bodyPr wrap="square" rtlCol="0">
            <a:spAutoFit/>
          </a:bodyPr>
          <a:lstStyle/>
          <a:p>
            <a:pPr algn="ctr"/>
            <a:r>
              <a:rPr lang="en-US" sz="1100" dirty="0">
                <a:solidFill>
                  <a:srgbClr val="000000"/>
                </a:solidFill>
                <a:latin typeface="Arial"/>
              </a:rPr>
              <a:t>Email arrives</a:t>
            </a:r>
          </a:p>
        </p:txBody>
      </p:sp>
      <p:sp>
        <p:nvSpPr>
          <p:cNvPr id="4" name="Rounded Rectangle 3"/>
          <p:cNvSpPr/>
          <p:nvPr/>
        </p:nvSpPr>
        <p:spPr>
          <a:xfrm>
            <a:off x="1941915" y="1686439"/>
            <a:ext cx="1371600" cy="2743200"/>
          </a:xfrm>
          <a:prstGeom prst="roundRect">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square" rtlCol="0" anchor="t"/>
          <a:lstStyle/>
          <a:p>
            <a:pPr algn="ctr"/>
            <a:r>
              <a:rPr lang="en-US" sz="1100" b="1" kern="0" dirty="0">
                <a:solidFill>
                  <a:schemeClr val="accent1"/>
                </a:solidFill>
                <a:latin typeface="Arial"/>
              </a:rPr>
              <a:t>Email</a:t>
            </a:r>
          </a:p>
          <a:p>
            <a:pPr algn="ctr"/>
            <a:r>
              <a:rPr lang="en-US" sz="1100" b="1" kern="0" dirty="0">
                <a:solidFill>
                  <a:schemeClr val="accent1"/>
                </a:solidFill>
                <a:latin typeface="Arial"/>
              </a:rPr>
              <a:t>Gateway</a:t>
            </a:r>
          </a:p>
        </p:txBody>
      </p:sp>
      <p:sp>
        <p:nvSpPr>
          <p:cNvPr id="7" name="Rounded Rectangle 6"/>
          <p:cNvSpPr/>
          <p:nvPr/>
        </p:nvSpPr>
        <p:spPr>
          <a:xfrm>
            <a:off x="6189941" y="1763344"/>
            <a:ext cx="1463040" cy="1463040"/>
          </a:xfrm>
          <a:prstGeom prst="roundRect">
            <a:avLst/>
          </a:prstGeom>
          <a:ln w="57150">
            <a:solidFill>
              <a:schemeClr val="accent1">
                <a:lumMod val="20000"/>
                <a:lumOff val="80000"/>
              </a:schemeClr>
            </a:solidFill>
            <a:headEnd/>
            <a:tailEnd/>
          </a:ln>
        </p:spPr>
        <p:style>
          <a:lnRef idx="2">
            <a:schemeClr val="accent1"/>
          </a:lnRef>
          <a:fillRef idx="1">
            <a:schemeClr val="lt1"/>
          </a:fillRef>
          <a:effectRef idx="0">
            <a:schemeClr val="accent1"/>
          </a:effectRef>
          <a:fontRef idx="minor">
            <a:schemeClr val="dk1"/>
          </a:fontRef>
        </p:style>
        <p:txBody>
          <a:bodyPr wrap="none" rtlCol="0" anchor="t"/>
          <a:lstStyle/>
          <a:p>
            <a:pPr algn="ctr"/>
            <a:r>
              <a:rPr lang="en-US" sz="1400" kern="0" dirty="0">
                <a:solidFill>
                  <a:srgbClr val="1088BC"/>
                </a:solidFill>
                <a:latin typeface="Arial"/>
              </a:rPr>
              <a:t>Reputation</a:t>
            </a:r>
          </a:p>
        </p:txBody>
      </p:sp>
      <p:grpSp>
        <p:nvGrpSpPr>
          <p:cNvPr id="11" name="Group 10"/>
          <p:cNvGrpSpPr/>
          <p:nvPr/>
        </p:nvGrpSpPr>
        <p:grpSpPr>
          <a:xfrm>
            <a:off x="6409437" y="2155043"/>
            <a:ext cx="1005840" cy="940223"/>
            <a:chOff x="6412018" y="2747341"/>
            <a:chExt cx="1005840" cy="940223"/>
          </a:xfrm>
        </p:grpSpPr>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94898" y="2747341"/>
              <a:ext cx="640080" cy="640080"/>
            </a:xfrm>
            <a:prstGeom prst="rect">
              <a:avLst/>
            </a:prstGeom>
          </p:spPr>
        </p:pic>
        <p:sp>
          <p:nvSpPr>
            <p:cNvPr id="43" name="TextBox 42"/>
            <p:cNvSpPr txBox="1"/>
            <p:nvPr/>
          </p:nvSpPr>
          <p:spPr>
            <a:xfrm>
              <a:off x="6412018" y="3410565"/>
              <a:ext cx="1005840" cy="276999"/>
            </a:xfrm>
            <a:prstGeom prst="rect">
              <a:avLst/>
            </a:prstGeom>
            <a:noFill/>
          </p:spPr>
          <p:txBody>
            <a:bodyPr wrap="square" rtlCol="0">
              <a:spAutoFit/>
            </a:bodyPr>
            <a:lstStyle/>
            <a:p>
              <a:pPr algn="ctr"/>
              <a:r>
                <a:rPr lang="en-US" sz="1200" dirty="0">
                  <a:solidFill>
                    <a:srgbClr val="000000"/>
                  </a:solidFill>
                  <a:latin typeface="Arial"/>
                </a:rPr>
                <a:t>Hash</a:t>
              </a:r>
            </a:p>
          </p:txBody>
        </p:sp>
      </p:grpSp>
      <p:cxnSp>
        <p:nvCxnSpPr>
          <p:cNvPr id="51" name="Straight Arrow Connector 50"/>
          <p:cNvCxnSpPr/>
          <p:nvPr/>
        </p:nvCxnSpPr>
        <p:spPr>
          <a:xfrm>
            <a:off x="1454163" y="2816755"/>
            <a:ext cx="457200"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3347998" y="2394076"/>
            <a:ext cx="2805905"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a:off x="3357001" y="2491099"/>
            <a:ext cx="2796899"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a:off x="3357001" y="3695136"/>
            <a:ext cx="2065379"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H="1">
            <a:off x="3319260" y="3801124"/>
            <a:ext cx="2103120" cy="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pic>
        <p:nvPicPr>
          <p:cNvPr id="66" name="Picture 65"/>
          <p:cNvPicPr>
            <a:picLocks noChangeAspect="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86476" y="3084100"/>
            <a:ext cx="457200" cy="457200"/>
          </a:xfrm>
          <a:prstGeom prst="rect">
            <a:avLst/>
          </a:prstGeom>
        </p:spPr>
      </p:pic>
      <p:sp>
        <p:nvSpPr>
          <p:cNvPr id="68" name="Rounded Rectangle 67"/>
          <p:cNvSpPr/>
          <p:nvPr/>
        </p:nvSpPr>
        <p:spPr>
          <a:xfrm>
            <a:off x="5458421" y="3322723"/>
            <a:ext cx="2926080" cy="1463040"/>
          </a:xfrm>
          <a:prstGeom prst="roundRect">
            <a:avLst/>
          </a:prstGeom>
          <a:ln w="57150">
            <a:headEnd/>
            <a:tailEnd/>
          </a:ln>
        </p:spPr>
        <p:style>
          <a:lnRef idx="2">
            <a:schemeClr val="accent1"/>
          </a:lnRef>
          <a:fillRef idx="1">
            <a:schemeClr val="lt1"/>
          </a:fillRef>
          <a:effectRef idx="0">
            <a:schemeClr val="accent1"/>
          </a:effectRef>
          <a:fontRef idx="minor">
            <a:schemeClr val="dk1"/>
          </a:fontRef>
        </p:style>
        <p:txBody>
          <a:bodyPr wrap="none" rtlCol="0" anchor="t"/>
          <a:lstStyle/>
          <a:p>
            <a:pPr algn="ctr"/>
            <a:r>
              <a:rPr lang="en-US" sz="1400" kern="0" dirty="0">
                <a:solidFill>
                  <a:srgbClr val="1088BC"/>
                </a:solidFill>
                <a:latin typeface="Arial"/>
              </a:rPr>
              <a:t>Sandbox</a:t>
            </a:r>
          </a:p>
        </p:txBody>
      </p:sp>
      <p:grpSp>
        <p:nvGrpSpPr>
          <p:cNvPr id="8" name="Group 7"/>
          <p:cNvGrpSpPr/>
          <p:nvPr/>
        </p:nvGrpSpPr>
        <p:grpSpPr>
          <a:xfrm>
            <a:off x="6472488" y="3728236"/>
            <a:ext cx="914400" cy="917077"/>
            <a:chOff x="3980589" y="2273581"/>
            <a:chExt cx="914400" cy="917078"/>
          </a:xfrm>
        </p:grpSpPr>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17749" y="2273581"/>
              <a:ext cx="640080" cy="640080"/>
            </a:xfrm>
            <a:prstGeom prst="rect">
              <a:avLst/>
            </a:prstGeom>
          </p:spPr>
        </p:pic>
        <p:sp>
          <p:nvSpPr>
            <p:cNvPr id="47" name="TextBox 46"/>
            <p:cNvSpPr txBox="1"/>
            <p:nvPr/>
          </p:nvSpPr>
          <p:spPr>
            <a:xfrm>
              <a:off x="3980589" y="2913660"/>
              <a:ext cx="914400" cy="276999"/>
            </a:xfrm>
            <a:prstGeom prst="rect">
              <a:avLst/>
            </a:prstGeom>
            <a:noFill/>
          </p:spPr>
          <p:txBody>
            <a:bodyPr wrap="square" rtlCol="0">
              <a:spAutoFit/>
            </a:bodyPr>
            <a:lstStyle/>
            <a:p>
              <a:pPr algn="ctr"/>
              <a:r>
                <a:rPr lang="en-US" sz="1200" dirty="0">
                  <a:solidFill>
                    <a:srgbClr val="000000"/>
                  </a:solidFill>
                  <a:latin typeface="Arial"/>
                </a:rPr>
                <a:t>Behavior</a:t>
              </a:r>
            </a:p>
          </p:txBody>
        </p:sp>
      </p:grpSp>
      <p:grpSp>
        <p:nvGrpSpPr>
          <p:cNvPr id="48" name="Group 47"/>
          <p:cNvGrpSpPr/>
          <p:nvPr/>
        </p:nvGrpSpPr>
        <p:grpSpPr>
          <a:xfrm>
            <a:off x="10432160" y="4485905"/>
            <a:ext cx="1097280" cy="1197085"/>
            <a:chOff x="10443184" y="5015148"/>
            <a:chExt cx="1097280" cy="1197085"/>
          </a:xfrm>
        </p:grpSpPr>
        <p:pic>
          <p:nvPicPr>
            <p:cNvPr id="81" name="Picture 8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626064" y="5015148"/>
              <a:ext cx="731520" cy="731520"/>
            </a:xfrm>
            <a:prstGeom prst="rect">
              <a:avLst/>
            </a:prstGeom>
          </p:spPr>
        </p:pic>
        <p:sp>
          <p:nvSpPr>
            <p:cNvPr id="82" name="TextBox 81"/>
            <p:cNvSpPr txBox="1"/>
            <p:nvPr/>
          </p:nvSpPr>
          <p:spPr>
            <a:xfrm>
              <a:off x="10443184" y="5750568"/>
              <a:ext cx="1097280" cy="461665"/>
            </a:xfrm>
            <a:prstGeom prst="rect">
              <a:avLst/>
            </a:prstGeom>
            <a:noFill/>
          </p:spPr>
          <p:txBody>
            <a:bodyPr wrap="square" rtlCol="0">
              <a:spAutoFit/>
            </a:bodyPr>
            <a:lstStyle/>
            <a:p>
              <a:pPr algn="ctr"/>
              <a:r>
                <a:rPr lang="en-US" sz="1200" dirty="0">
                  <a:solidFill>
                    <a:srgbClr val="000000"/>
                  </a:solidFill>
                  <a:latin typeface="Arial"/>
                </a:rPr>
                <a:t>Protect Anywhere</a:t>
              </a:r>
            </a:p>
          </p:txBody>
        </p:sp>
      </p:grpSp>
      <p:sp>
        <p:nvSpPr>
          <p:cNvPr id="102" name="Rounded Rectangle 101"/>
          <p:cNvSpPr/>
          <p:nvPr/>
        </p:nvSpPr>
        <p:spPr>
          <a:xfrm>
            <a:off x="1976395" y="2372720"/>
            <a:ext cx="1280160" cy="2011680"/>
          </a:xfrm>
          <a:prstGeom prst="round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square" rtlCol="0" anchor="ctr"/>
          <a:lstStyle/>
          <a:p>
            <a:pPr algn="ctr"/>
            <a:r>
              <a:rPr lang="en-US" sz="1200" b="1" kern="0" dirty="0">
                <a:solidFill>
                  <a:srgbClr val="FFFFFF"/>
                </a:solidFill>
                <a:latin typeface="Arial"/>
              </a:rPr>
              <a:t>Attachment–Specific Module</a:t>
            </a:r>
          </a:p>
          <a:p>
            <a:pPr algn="ctr"/>
            <a:endParaRPr lang="en-US" sz="1100" kern="0" dirty="0">
              <a:solidFill>
                <a:srgbClr val="FFFFFF"/>
              </a:solidFill>
              <a:latin typeface="Arial"/>
            </a:endParaRPr>
          </a:p>
          <a:p>
            <a:pPr algn="ctr"/>
            <a:r>
              <a:rPr lang="en-US" sz="1100" kern="0" dirty="0">
                <a:solidFill>
                  <a:srgbClr val="FFFFFF"/>
                </a:solidFill>
                <a:latin typeface="Arial"/>
              </a:rPr>
              <a:t>Hold files until receive verdict. </a:t>
            </a:r>
          </a:p>
          <a:p>
            <a:pPr algn="ctr"/>
            <a:endParaRPr lang="en-US" sz="1100" kern="0" dirty="0">
              <a:solidFill>
                <a:srgbClr val="FFFFFF"/>
              </a:solidFill>
              <a:latin typeface="Arial"/>
            </a:endParaRPr>
          </a:p>
          <a:p>
            <a:pPr algn="ctr"/>
            <a:r>
              <a:rPr lang="en-US" sz="1100" kern="0" dirty="0">
                <a:solidFill>
                  <a:srgbClr val="FFFFFF"/>
                </a:solidFill>
                <a:latin typeface="Arial"/>
              </a:rPr>
              <a:t>Quarantines threats.</a:t>
            </a:r>
          </a:p>
        </p:txBody>
      </p:sp>
      <p:cxnSp>
        <p:nvCxnSpPr>
          <p:cNvPr id="50" name="Elbow Connector 49"/>
          <p:cNvCxnSpPr/>
          <p:nvPr/>
        </p:nvCxnSpPr>
        <p:spPr>
          <a:xfrm rot="5400000" flipH="1" flipV="1">
            <a:off x="7691381" y="3126783"/>
            <a:ext cx="1371600" cy="9144"/>
          </a:xfrm>
          <a:prstGeom prst="bentConnector4">
            <a:avLst>
              <a:gd name="adj1" fmla="val -11610"/>
              <a:gd name="adj2" fmla="val 3681819"/>
            </a:avLst>
          </a:prstGeom>
          <a:ln>
            <a:solidFill>
              <a:schemeClr val="accent1"/>
            </a:solidFill>
            <a:tailEnd type="none"/>
          </a:ln>
        </p:spPr>
        <p:style>
          <a:lnRef idx="1">
            <a:schemeClr val="accent1"/>
          </a:lnRef>
          <a:fillRef idx="0">
            <a:schemeClr val="accent1"/>
          </a:fillRef>
          <a:effectRef idx="0">
            <a:schemeClr val="accent1"/>
          </a:effectRef>
          <a:fontRef idx="minor">
            <a:schemeClr val="tx1"/>
          </a:fontRef>
        </p:style>
      </p:cxnSp>
      <p:grpSp>
        <p:nvGrpSpPr>
          <p:cNvPr id="92" name="Group 91"/>
          <p:cNvGrpSpPr/>
          <p:nvPr/>
        </p:nvGrpSpPr>
        <p:grpSpPr>
          <a:xfrm>
            <a:off x="7267459" y="3731969"/>
            <a:ext cx="914400" cy="909622"/>
            <a:chOff x="7360746" y="2761684"/>
            <a:chExt cx="914400" cy="909621"/>
          </a:xfrm>
        </p:grpSpPr>
        <p:pic>
          <p:nvPicPr>
            <p:cNvPr id="27" name="Picture 2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497906" y="2761684"/>
              <a:ext cx="640080" cy="640080"/>
            </a:xfrm>
            <a:prstGeom prst="rect">
              <a:avLst/>
            </a:prstGeom>
          </p:spPr>
        </p:pic>
        <p:sp>
          <p:nvSpPr>
            <p:cNvPr id="45" name="TextBox 44"/>
            <p:cNvSpPr txBox="1"/>
            <p:nvPr/>
          </p:nvSpPr>
          <p:spPr>
            <a:xfrm>
              <a:off x="7360746" y="3394306"/>
              <a:ext cx="914400" cy="276999"/>
            </a:xfrm>
            <a:prstGeom prst="rect">
              <a:avLst/>
            </a:prstGeom>
            <a:noFill/>
          </p:spPr>
          <p:txBody>
            <a:bodyPr wrap="square" rtlCol="0">
              <a:spAutoFit/>
            </a:bodyPr>
            <a:lstStyle/>
            <a:p>
              <a:pPr algn="ctr"/>
              <a:r>
                <a:rPr lang="en-US" sz="1200" dirty="0">
                  <a:solidFill>
                    <a:srgbClr val="000000"/>
                  </a:solidFill>
                  <a:latin typeface="Arial"/>
                </a:rPr>
                <a:t>Code</a:t>
              </a:r>
            </a:p>
          </p:txBody>
        </p:sp>
      </p:grpSp>
      <p:cxnSp>
        <p:nvCxnSpPr>
          <p:cNvPr id="108" name="Straight Arrow Connector 107"/>
          <p:cNvCxnSpPr/>
          <p:nvPr/>
        </p:nvCxnSpPr>
        <p:spPr>
          <a:xfrm flipH="1">
            <a:off x="7671868" y="2445555"/>
            <a:ext cx="731520" cy="0"/>
          </a:xfrm>
          <a:prstGeom prst="straightConnector1">
            <a:avLst/>
          </a:prstGeom>
          <a:ln>
            <a:solidFill>
              <a:schemeClr val="accent1"/>
            </a:solidFill>
            <a:tailEnd type="triangle" w="med" len="lg"/>
          </a:ln>
        </p:spPr>
        <p:style>
          <a:lnRef idx="1">
            <a:schemeClr val="accent1"/>
          </a:lnRef>
          <a:fillRef idx="0">
            <a:schemeClr val="accent1"/>
          </a:fillRef>
          <a:effectRef idx="0">
            <a:schemeClr val="accent1"/>
          </a:effectRef>
          <a:fontRef idx="minor">
            <a:schemeClr val="tx1"/>
          </a:fontRef>
        </p:style>
      </p:cxnSp>
      <p:grpSp>
        <p:nvGrpSpPr>
          <p:cNvPr id="118" name="Group 117"/>
          <p:cNvGrpSpPr/>
          <p:nvPr/>
        </p:nvGrpSpPr>
        <p:grpSpPr>
          <a:xfrm>
            <a:off x="5677517" y="3768720"/>
            <a:ext cx="914400" cy="875770"/>
            <a:chOff x="5676549" y="4286624"/>
            <a:chExt cx="914400" cy="875769"/>
          </a:xfrm>
        </p:grpSpPr>
        <p:pic>
          <p:nvPicPr>
            <p:cNvPr id="116" name="Picture 1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813709" y="4286624"/>
              <a:ext cx="640080" cy="560798"/>
            </a:xfrm>
            <a:prstGeom prst="rect">
              <a:avLst/>
            </a:prstGeom>
          </p:spPr>
        </p:pic>
        <p:sp>
          <p:nvSpPr>
            <p:cNvPr id="117" name="TextBox 116"/>
            <p:cNvSpPr txBox="1"/>
            <p:nvPr/>
          </p:nvSpPr>
          <p:spPr>
            <a:xfrm>
              <a:off x="5676549" y="4885394"/>
              <a:ext cx="914400" cy="276999"/>
            </a:xfrm>
            <a:prstGeom prst="rect">
              <a:avLst/>
            </a:prstGeom>
            <a:noFill/>
          </p:spPr>
          <p:txBody>
            <a:bodyPr wrap="square" rtlCol="0">
              <a:spAutoFit/>
            </a:bodyPr>
            <a:lstStyle/>
            <a:p>
              <a:pPr algn="ctr"/>
              <a:r>
                <a:rPr lang="en-US" sz="1200" dirty="0">
                  <a:solidFill>
                    <a:srgbClr val="000000"/>
                  </a:solidFill>
                  <a:latin typeface="Arial"/>
                </a:rPr>
                <a:t>Malware</a:t>
              </a:r>
            </a:p>
          </p:txBody>
        </p:sp>
      </p:grpSp>
      <p:cxnSp>
        <p:nvCxnSpPr>
          <p:cNvPr id="64" name="Elbow Connector 63"/>
          <p:cNvCxnSpPr/>
          <p:nvPr/>
        </p:nvCxnSpPr>
        <p:spPr>
          <a:xfrm rot="16200000" flipH="1">
            <a:off x="2539723" y="4188830"/>
            <a:ext cx="108186" cy="1334158"/>
          </a:xfrm>
          <a:prstGeom prst="bentConnector3">
            <a:avLst>
              <a:gd name="adj1" fmla="val -211303"/>
            </a:avLst>
          </a:prstGeom>
          <a:ln>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H="1">
            <a:off x="2614067" y="4439716"/>
            <a:ext cx="0" cy="137160"/>
          </a:xfrm>
          <a:prstGeom prst="line">
            <a:avLst/>
          </a:prstGeom>
        </p:spPr>
        <p:style>
          <a:lnRef idx="1">
            <a:schemeClr val="accent1"/>
          </a:lnRef>
          <a:fillRef idx="0">
            <a:schemeClr val="accent1"/>
          </a:fillRef>
          <a:effectRef idx="0">
            <a:schemeClr val="accent1"/>
          </a:effectRef>
          <a:fontRef idx="minor">
            <a:schemeClr val="tx1"/>
          </a:fontRef>
        </p:style>
      </p:cxnSp>
      <p:grpSp>
        <p:nvGrpSpPr>
          <p:cNvPr id="67" name="Group 66"/>
          <p:cNvGrpSpPr/>
          <p:nvPr/>
        </p:nvGrpSpPr>
        <p:grpSpPr>
          <a:xfrm>
            <a:off x="1480373" y="4735232"/>
            <a:ext cx="914400" cy="848839"/>
            <a:chOff x="1683489" y="5606862"/>
            <a:chExt cx="914400" cy="848839"/>
          </a:xfrm>
        </p:grpSpPr>
        <p:pic>
          <p:nvPicPr>
            <p:cNvPr id="69" name="Picture 68"/>
            <p:cNvPicPr>
              <a:picLocks noChangeAspect="1"/>
            </p:cNvPicPr>
            <p:nvPr/>
          </p:nvPicPr>
          <p:blipFill>
            <a:blip r:embed="rId1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820649" y="5606862"/>
              <a:ext cx="640080" cy="640080"/>
            </a:xfrm>
            <a:prstGeom prst="rect">
              <a:avLst/>
            </a:prstGeom>
          </p:spPr>
        </p:pic>
        <p:sp>
          <p:nvSpPr>
            <p:cNvPr id="70" name="TextBox 69"/>
            <p:cNvSpPr txBox="1"/>
            <p:nvPr/>
          </p:nvSpPr>
          <p:spPr>
            <a:xfrm>
              <a:off x="1683489" y="6178702"/>
              <a:ext cx="914400" cy="276999"/>
            </a:xfrm>
            <a:prstGeom prst="rect">
              <a:avLst/>
            </a:prstGeom>
            <a:noFill/>
          </p:spPr>
          <p:txBody>
            <a:bodyPr wrap="square" rtlCol="0">
              <a:spAutoFit/>
            </a:bodyPr>
            <a:lstStyle/>
            <a:p>
              <a:pPr algn="ctr"/>
              <a:r>
                <a:rPr lang="en-US" sz="1200" dirty="0">
                  <a:solidFill>
                    <a:srgbClr val="1088BC"/>
                  </a:solidFill>
                  <a:latin typeface="Arial"/>
                </a:rPr>
                <a:t>{</a:t>
              </a:r>
              <a:r>
                <a:rPr lang="en-US" sz="1200" dirty="0">
                  <a:solidFill>
                    <a:srgbClr val="000000"/>
                  </a:solidFill>
                  <a:latin typeface="Arial"/>
                </a:rPr>
                <a:t> Clean </a:t>
              </a:r>
              <a:r>
                <a:rPr lang="en-US" sz="1200" dirty="0">
                  <a:solidFill>
                    <a:srgbClr val="1088BC"/>
                  </a:solidFill>
                  <a:latin typeface="Arial"/>
                </a:rPr>
                <a:t>}</a:t>
              </a:r>
            </a:p>
          </p:txBody>
        </p:sp>
      </p:grpSp>
      <p:grpSp>
        <p:nvGrpSpPr>
          <p:cNvPr id="71" name="Group 70"/>
          <p:cNvGrpSpPr/>
          <p:nvPr/>
        </p:nvGrpSpPr>
        <p:grpSpPr>
          <a:xfrm>
            <a:off x="2814531" y="4735232"/>
            <a:ext cx="914400" cy="806186"/>
            <a:chOff x="2735049" y="5617880"/>
            <a:chExt cx="914400" cy="806185"/>
          </a:xfrm>
        </p:grpSpPr>
        <p:pic>
          <p:nvPicPr>
            <p:cNvPr id="72" name="Picture 71"/>
            <p:cNvPicPr>
              <a:picLocks noChangeAspect="1"/>
            </p:cNvPicPr>
            <p:nvPr/>
          </p:nvPicPr>
          <p:blipFill>
            <a:blip r:embed="rId14"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2872209" y="5617880"/>
              <a:ext cx="640080" cy="640080"/>
            </a:xfrm>
            <a:prstGeom prst="rect">
              <a:avLst/>
            </a:prstGeom>
          </p:spPr>
        </p:pic>
        <p:sp>
          <p:nvSpPr>
            <p:cNvPr id="73" name="TextBox 72"/>
            <p:cNvSpPr txBox="1"/>
            <p:nvPr/>
          </p:nvSpPr>
          <p:spPr>
            <a:xfrm>
              <a:off x="2735049" y="6147066"/>
              <a:ext cx="914400" cy="276999"/>
            </a:xfrm>
            <a:prstGeom prst="rect">
              <a:avLst/>
            </a:prstGeom>
            <a:noFill/>
          </p:spPr>
          <p:txBody>
            <a:bodyPr wrap="square" rtlCol="0">
              <a:spAutoFit/>
            </a:bodyPr>
            <a:lstStyle/>
            <a:p>
              <a:pPr algn="ctr"/>
              <a:r>
                <a:rPr lang="en-US" sz="1200" dirty="0">
                  <a:solidFill>
                    <a:srgbClr val="1088BC"/>
                  </a:solidFill>
                  <a:latin typeface="Arial"/>
                </a:rPr>
                <a:t>{</a:t>
              </a:r>
              <a:r>
                <a:rPr lang="en-US" sz="1200" dirty="0">
                  <a:solidFill>
                    <a:srgbClr val="000000"/>
                  </a:solidFill>
                  <a:latin typeface="Arial"/>
                </a:rPr>
                <a:t> Threat </a:t>
              </a:r>
              <a:r>
                <a:rPr lang="en-US" sz="1200" dirty="0">
                  <a:solidFill>
                    <a:srgbClr val="1088BC"/>
                  </a:solidFill>
                  <a:latin typeface="Arial"/>
                </a:rPr>
                <a:t>}</a:t>
              </a:r>
            </a:p>
          </p:txBody>
        </p:sp>
      </p:grpSp>
      <p:sp>
        <p:nvSpPr>
          <p:cNvPr id="6" name="Rounded Rectangle 5"/>
          <p:cNvSpPr/>
          <p:nvPr/>
        </p:nvSpPr>
        <p:spPr>
          <a:xfrm>
            <a:off x="5458421" y="4928288"/>
            <a:ext cx="2926080" cy="640080"/>
          </a:xfrm>
          <a:prstGeom prst="roundRect">
            <a:avLst/>
          </a:prstGeom>
          <a:ln w="57150">
            <a:headEnd/>
            <a:tailEnd/>
          </a:ln>
        </p:spPr>
        <p:style>
          <a:lnRef idx="2">
            <a:schemeClr val="accent1"/>
          </a:lnRef>
          <a:fillRef idx="1">
            <a:schemeClr val="lt1"/>
          </a:fillRef>
          <a:effectRef idx="0">
            <a:schemeClr val="accent1"/>
          </a:effectRef>
          <a:fontRef idx="minor">
            <a:schemeClr val="dk1"/>
          </a:fontRef>
        </p:style>
        <p:txBody>
          <a:bodyPr wrap="none" rtlCol="0" anchor="ctr"/>
          <a:lstStyle/>
          <a:p>
            <a:r>
              <a:rPr lang="en-US" sz="1400" kern="0" dirty="0">
                <a:solidFill>
                  <a:srgbClr val="1088BC"/>
                </a:solidFill>
                <a:latin typeface="Arial"/>
              </a:rPr>
              <a:t>Threat Detection Analytics</a:t>
            </a:r>
          </a:p>
        </p:txBody>
      </p:sp>
      <p:cxnSp>
        <p:nvCxnSpPr>
          <p:cNvPr id="13" name="Elbow Connector 12"/>
          <p:cNvCxnSpPr/>
          <p:nvPr/>
        </p:nvCxnSpPr>
        <p:spPr>
          <a:xfrm flipH="1" flipV="1">
            <a:off x="8375396" y="4109988"/>
            <a:ext cx="45720" cy="1188720"/>
          </a:xfrm>
          <a:prstGeom prst="bentConnector3">
            <a:avLst>
              <a:gd name="adj1" fmla="val -632138"/>
            </a:avLst>
          </a:prstGeom>
          <a:ln>
            <a:headEnd type="triangle" w="med" len="lg"/>
            <a:tailEnd type="triangle" w="med" len="lg"/>
          </a:ln>
        </p:spPr>
        <p:style>
          <a:lnRef idx="1">
            <a:schemeClr val="accent1"/>
          </a:lnRef>
          <a:fillRef idx="0">
            <a:schemeClr val="accent1"/>
          </a:fillRef>
          <a:effectRef idx="0">
            <a:schemeClr val="accent1"/>
          </a:effectRef>
          <a:fontRef idx="minor">
            <a:schemeClr val="tx1"/>
          </a:fontRef>
        </p:style>
      </p:cxnSp>
      <p:pic>
        <p:nvPicPr>
          <p:cNvPr id="75" name="Picture 74"/>
          <p:cNvPicPr>
            <a:picLocks noChangeAspect="1"/>
          </p:cNvPicPr>
          <p:nvPr/>
        </p:nvPicPr>
        <p:blipFill>
          <a:blip r:embed="rId15" cstate="screen">
            <a:grayscl/>
            <a:extLst>
              <a:ext uri="{28A0092B-C50C-407E-A947-70E740481C1C}">
                <a14:useLocalDpi xmlns:a14="http://schemas.microsoft.com/office/drawing/2010/main"/>
              </a:ext>
            </a:extLst>
          </a:blip>
          <a:stretch>
            <a:fillRect/>
          </a:stretch>
        </p:blipFill>
        <p:spPr>
          <a:xfrm>
            <a:off x="7826389" y="5044474"/>
            <a:ext cx="365760" cy="428207"/>
          </a:xfrm>
          <a:prstGeom prst="rect">
            <a:avLst/>
          </a:prstGeom>
        </p:spPr>
      </p:pic>
      <p:grpSp>
        <p:nvGrpSpPr>
          <p:cNvPr id="29" name="Group 28"/>
          <p:cNvGrpSpPr/>
          <p:nvPr/>
        </p:nvGrpSpPr>
        <p:grpSpPr>
          <a:xfrm>
            <a:off x="5482847" y="5659095"/>
            <a:ext cx="2926080" cy="558691"/>
            <a:chOff x="4112135" y="4244321"/>
            <a:chExt cx="2194560" cy="419018"/>
          </a:xfrm>
        </p:grpSpPr>
        <p:sp>
          <p:nvSpPr>
            <p:cNvPr id="54" name="Rounded Rectangle 53"/>
            <p:cNvSpPr/>
            <p:nvPr/>
          </p:nvSpPr>
          <p:spPr>
            <a:xfrm>
              <a:off x="4112135" y="4244321"/>
              <a:ext cx="2194560" cy="419018"/>
            </a:xfrm>
            <a:prstGeom prst="roundRect">
              <a:avLst/>
            </a:prstGeom>
            <a:ln w="57150">
              <a:headEnd/>
              <a:tailEnd/>
            </a:ln>
          </p:spPr>
          <p:style>
            <a:lnRef idx="2">
              <a:schemeClr val="accent1"/>
            </a:lnRef>
            <a:fillRef idx="1">
              <a:schemeClr val="lt1"/>
            </a:fillRef>
            <a:effectRef idx="0">
              <a:schemeClr val="accent1"/>
            </a:effectRef>
            <a:fontRef idx="minor">
              <a:schemeClr val="dk1"/>
            </a:fontRef>
          </p:style>
          <p:txBody>
            <a:bodyPr wrap="none" rtlCol="0" anchor="ctr"/>
            <a:lstStyle/>
            <a:p>
              <a:r>
                <a:rPr lang="en-US" sz="1400" kern="0" dirty="0">
                  <a:solidFill>
                    <a:srgbClr val="1088BC"/>
                  </a:solidFill>
                  <a:latin typeface="Arial"/>
                </a:rPr>
                <a:t>Extraordinary Measures</a:t>
              </a:r>
            </a:p>
          </p:txBody>
        </p:sp>
        <p:pic>
          <p:nvPicPr>
            <p:cNvPr id="23" name="Picture 22"/>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687748" y="4308283"/>
              <a:ext cx="266726" cy="266726"/>
            </a:xfrm>
            <a:prstGeom prst="rect">
              <a:avLst/>
            </a:prstGeom>
          </p:spPr>
        </p:pic>
        <p:pic>
          <p:nvPicPr>
            <p:cNvPr id="24" name="Picture 23"/>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877089" y="4265075"/>
              <a:ext cx="327808" cy="327808"/>
            </a:xfrm>
            <a:prstGeom prst="rect">
              <a:avLst/>
            </a:prstGeom>
          </p:spPr>
        </p:pic>
      </p:grpSp>
      <p:pic>
        <p:nvPicPr>
          <p:cNvPr id="56" name="Picture 4" descr="proofpoint-rebranding-logo-white.png"/>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048210" y="1948077"/>
            <a:ext cx="1201843" cy="224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1538132" y="5747067"/>
            <a:ext cx="791754" cy="484632"/>
          </a:xfrm>
          <a:prstGeom prst="rect">
            <a:avLst/>
          </a:prstGeom>
        </p:spPr>
      </p:pic>
      <p:cxnSp>
        <p:nvCxnSpPr>
          <p:cNvPr id="59" name="Straight Arrow Connector 58"/>
          <p:cNvCxnSpPr/>
          <p:nvPr/>
        </p:nvCxnSpPr>
        <p:spPr>
          <a:xfrm>
            <a:off x="1928510" y="5521221"/>
            <a:ext cx="1402" cy="228600"/>
          </a:xfrm>
          <a:prstGeom prst="straightConnector1">
            <a:avLst/>
          </a:prstGeom>
          <a:ln>
            <a:tailEnd type="triangl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1583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5"/>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5"/>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8"/>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733" dirty="0"/>
              <a:t>Pre-defined policies</a:t>
            </a:r>
          </a:p>
        </p:txBody>
      </p:sp>
      <p:pic>
        <p:nvPicPr>
          <p:cNvPr id="4" name="Picture 1" descr="image0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936" y="2198903"/>
            <a:ext cx="10853729" cy="24550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093589" y="1051598"/>
            <a:ext cx="8400475" cy="461665"/>
          </a:xfrm>
          <a:prstGeom prst="rect">
            <a:avLst/>
          </a:prstGeom>
          <a:noFill/>
        </p:spPr>
        <p:txBody>
          <a:bodyPr wrap="square" rtlCol="0">
            <a:spAutoFit/>
          </a:bodyPr>
          <a:lstStyle/>
          <a:p>
            <a:r>
              <a:rPr lang="en-US" sz="2400" dirty="0">
                <a:latin typeface="+mj-lt"/>
              </a:rPr>
              <a:t>Move email identified as impostor to a separate quarantine</a:t>
            </a:r>
          </a:p>
        </p:txBody>
      </p:sp>
      <p:sp>
        <p:nvSpPr>
          <p:cNvPr id="7" name="TextBox 6"/>
          <p:cNvSpPr txBox="1"/>
          <p:nvPr/>
        </p:nvSpPr>
        <p:spPr>
          <a:xfrm>
            <a:off x="2093589" y="5308777"/>
            <a:ext cx="8400475" cy="461665"/>
          </a:xfrm>
          <a:prstGeom prst="rect">
            <a:avLst/>
          </a:prstGeom>
          <a:noFill/>
        </p:spPr>
        <p:txBody>
          <a:bodyPr wrap="square" rtlCol="0">
            <a:spAutoFit/>
          </a:bodyPr>
          <a:lstStyle/>
          <a:p>
            <a:r>
              <a:rPr lang="en-US" sz="2400" dirty="0">
                <a:latin typeface="+mj-lt"/>
              </a:rPr>
              <a:t>Flag emails as being external to aid in end user training</a:t>
            </a:r>
          </a:p>
        </p:txBody>
      </p:sp>
      <p:sp>
        <p:nvSpPr>
          <p:cNvPr id="3" name="Down Arrow 2"/>
          <p:cNvSpPr/>
          <p:nvPr/>
        </p:nvSpPr>
        <p:spPr>
          <a:xfrm>
            <a:off x="5407937" y="1544041"/>
            <a:ext cx="253497" cy="77364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Down Arrow 7"/>
          <p:cNvSpPr/>
          <p:nvPr/>
        </p:nvSpPr>
        <p:spPr>
          <a:xfrm flipV="1">
            <a:off x="5407936" y="4537058"/>
            <a:ext cx="253497" cy="77364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8417986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4"/>
          <p:cNvSpPr>
            <a:spLocks noGrp="1"/>
          </p:cNvSpPr>
          <p:nvPr>
            <p:ph type="title"/>
          </p:nvPr>
        </p:nvSpPr>
        <p:spPr>
          <a:xfrm>
            <a:off x="370156" y="177801"/>
            <a:ext cx="11379200" cy="1043516"/>
          </a:xfrm>
        </p:spPr>
        <p:txBody>
          <a:bodyPr/>
          <a:lstStyle/>
          <a:p>
            <a:pPr eaLnBrk="1" hangingPunct="1"/>
            <a:r>
              <a:rPr lang="en-US" altLang="en-US" sz="3733" dirty="0">
                <a:latin typeface="Arial" panose="020B0604020202020204" pitchFamily="34" charset="0"/>
                <a:cs typeface="Arial" panose="020B0604020202020204" pitchFamily="34" charset="0"/>
              </a:rPr>
              <a:t>Impostor Email Classifier and Rules </a:t>
            </a:r>
          </a:p>
        </p:txBody>
      </p:sp>
      <p:sp>
        <p:nvSpPr>
          <p:cNvPr id="5" name="Rectangle 4"/>
          <p:cNvSpPr/>
          <p:nvPr/>
        </p:nvSpPr>
        <p:spPr>
          <a:xfrm>
            <a:off x="5227117" y="2888529"/>
            <a:ext cx="531004" cy="10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000" y="1701800"/>
            <a:ext cx="11103512" cy="3251200"/>
          </a:xfrm>
          <a:prstGeom prst="rect">
            <a:avLst/>
          </a:prstGeom>
        </p:spPr>
      </p:pic>
    </p:spTree>
    <p:extLst>
      <p:ext uri="{BB962C8B-B14F-4D97-AF65-F5344CB8AC3E}">
        <p14:creationId xmlns:p14="http://schemas.microsoft.com/office/powerpoint/2010/main" val="3316037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3"/>
          <a:srcRect b="14372"/>
          <a:stretch/>
        </p:blipFill>
        <p:spPr>
          <a:xfrm>
            <a:off x="304800" y="60960"/>
            <a:ext cx="11536347" cy="6144768"/>
          </a:xfrm>
          <a:prstGeom prst="rect">
            <a:avLst/>
          </a:prstGeom>
        </p:spPr>
      </p:pic>
      <p:sp>
        <p:nvSpPr>
          <p:cNvPr id="6" name="Right Arrow 5"/>
          <p:cNvSpPr/>
          <p:nvPr/>
        </p:nvSpPr>
        <p:spPr>
          <a:xfrm rot="10800000">
            <a:off x="4407390" y="2828544"/>
            <a:ext cx="711199" cy="304801"/>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lIns="121912" tIns="60956" rIns="121912" bIns="60956" rtlCol="0" anchor="ctr"/>
          <a:lstStyle/>
          <a:p>
            <a:pPr algn="ctr"/>
            <a:endParaRPr lang="en-US" sz="2400"/>
          </a:p>
        </p:txBody>
      </p:sp>
    </p:spTree>
    <p:extLst>
      <p:ext uri="{BB962C8B-B14F-4D97-AF65-F5344CB8AC3E}">
        <p14:creationId xmlns:p14="http://schemas.microsoft.com/office/powerpoint/2010/main" val="1289413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Impostor Classifier</a:t>
            </a:r>
            <a:endParaRPr lang="en-US" sz="3000" dirty="0"/>
          </a:p>
        </p:txBody>
      </p:sp>
      <p:sp>
        <p:nvSpPr>
          <p:cNvPr id="11" name="Content Placeholder 2"/>
          <p:cNvSpPr txBox="1">
            <a:spLocks/>
          </p:cNvSpPr>
          <p:nvPr/>
        </p:nvSpPr>
        <p:spPr>
          <a:xfrm>
            <a:off x="654051" y="2190751"/>
            <a:ext cx="11131549" cy="4876800"/>
          </a:xfrm>
          <a:prstGeom prst="rect">
            <a:avLst/>
          </a:prstGeom>
        </p:spPr>
        <p:txBody>
          <a:bodyPr vert="horz" lIns="76200" tIns="38100" rIns="76200" bIns="38100" rtlCol="0">
            <a:noAutofit/>
          </a:bodyPr>
          <a:lstStyle>
            <a:lvl1pPr marL="346075" indent="-346075" algn="l" defTabSz="1097280" rtl="0" eaLnBrk="1" latinLnBrk="0" hangingPunct="1">
              <a:lnSpc>
                <a:spcPct val="90000"/>
              </a:lnSpc>
              <a:spcBef>
                <a:spcPts val="1200"/>
              </a:spcBef>
              <a:buSzPct val="100000"/>
              <a:buFontTx/>
              <a:buBlip>
                <a:blip r:embed="rId3"/>
              </a:buBlip>
              <a:tabLst/>
              <a:defRPr lang="en-US" sz="3400" kern="1200" dirty="0" smtClean="0">
                <a:solidFill>
                  <a:schemeClr val="tx1"/>
                </a:solidFill>
                <a:latin typeface="Arial"/>
                <a:ea typeface="+mn-ea"/>
                <a:cs typeface="Arial"/>
              </a:defRPr>
            </a:lvl1pPr>
            <a:lvl2pPr marL="973138" indent="-347663" algn="l" defTabSz="1097280" rtl="0" eaLnBrk="1" latinLnBrk="0" hangingPunct="1">
              <a:lnSpc>
                <a:spcPct val="90000"/>
              </a:lnSpc>
              <a:spcBef>
                <a:spcPts val="600"/>
              </a:spcBef>
              <a:buFont typeface="Century Gothic" panose="020B0502020202020204" pitchFamily="34" charset="0"/>
              <a:buChar char="−"/>
              <a:defRPr lang="en-US" sz="3000" kern="1200" baseline="0" dirty="0" smtClean="0">
                <a:solidFill>
                  <a:schemeClr val="tx1">
                    <a:lumMod val="75000"/>
                    <a:lumOff val="25000"/>
                  </a:schemeClr>
                </a:solidFill>
                <a:latin typeface="Arial"/>
                <a:ea typeface="+mn-ea"/>
                <a:cs typeface="Arial"/>
              </a:defRPr>
            </a:lvl2pPr>
            <a:lvl3pPr marL="1028700" indent="-223838" algn="l" defTabSz="1097280" rtl="0" eaLnBrk="1" latinLnBrk="0" hangingPunct="1">
              <a:lnSpc>
                <a:spcPct val="90000"/>
              </a:lnSpc>
              <a:spcBef>
                <a:spcPts val="600"/>
              </a:spcBef>
              <a:buFont typeface="Arial" panose="020B0604020202020204" pitchFamily="34" charset="0"/>
              <a:buChar char="•"/>
              <a:defRPr sz="2400" kern="1200">
                <a:solidFill>
                  <a:schemeClr val="tx1">
                    <a:lumMod val="75000"/>
                    <a:lumOff val="25000"/>
                  </a:schemeClr>
                </a:solidFill>
                <a:latin typeface="Arial"/>
                <a:ea typeface="+mn-ea"/>
                <a:cs typeface="Arial"/>
              </a:defRPr>
            </a:lvl3pPr>
            <a:lvl4pPr marL="1316038" indent="-227013" algn="l" defTabSz="1097280" rtl="0" eaLnBrk="1" latinLnBrk="0" hangingPunct="1">
              <a:lnSpc>
                <a:spcPct val="90000"/>
              </a:lnSpc>
              <a:spcBef>
                <a:spcPts val="600"/>
              </a:spcBef>
              <a:buFont typeface="Lucida Grande"/>
              <a:buChar char="–"/>
              <a:defRPr sz="2200" kern="1200">
                <a:solidFill>
                  <a:schemeClr val="tx1">
                    <a:lumMod val="75000"/>
                    <a:lumOff val="25000"/>
                  </a:schemeClr>
                </a:solidFill>
                <a:latin typeface="Arial"/>
                <a:ea typeface="+mn-ea"/>
                <a:cs typeface="Arial"/>
              </a:defRPr>
            </a:lvl4pPr>
            <a:lvl5pPr marL="1719263" indent="-227013" algn="l" defTabSz="1097280" rtl="0" eaLnBrk="1" latinLnBrk="0" hangingPunct="1">
              <a:lnSpc>
                <a:spcPct val="90000"/>
              </a:lnSpc>
              <a:spcBef>
                <a:spcPts val="600"/>
              </a:spcBef>
              <a:buFont typeface="Arial" panose="020B0604020202020204" pitchFamily="34" charset="0"/>
              <a:buChar char="•"/>
              <a:defRPr sz="2200" kern="1200" baseline="0">
                <a:solidFill>
                  <a:schemeClr val="tx1">
                    <a:lumMod val="75000"/>
                    <a:lumOff val="25000"/>
                  </a:schemeClr>
                </a:solidFill>
                <a:latin typeface="Arial"/>
                <a:ea typeface="+mn-ea"/>
                <a:cs typeface="Arial"/>
              </a:defRPr>
            </a:lvl5pPr>
            <a:lvl6pPr marL="3017520" indent="-274320" algn="l" defTabSz="1097280" rtl="0" eaLnBrk="1" latinLnBrk="0" hangingPunct="1">
              <a:lnSpc>
                <a:spcPct val="90000"/>
              </a:lnSpc>
              <a:spcBef>
                <a:spcPts val="600"/>
              </a:spcBef>
              <a:buFont typeface="Arial" panose="020B0604020202020204" pitchFamily="34" charset="0"/>
              <a:buChar char="•"/>
              <a:defRPr sz="2200" kern="1200">
                <a:solidFill>
                  <a:schemeClr val="accent5">
                    <a:lumMod val="75000"/>
                  </a:schemeClr>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200" kern="1200">
                <a:solidFill>
                  <a:schemeClr val="accent5">
                    <a:lumMod val="75000"/>
                  </a:schemeClr>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200" kern="1200" baseline="0">
                <a:solidFill>
                  <a:schemeClr val="accent5">
                    <a:lumMod val="75000"/>
                  </a:schemeClr>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200" kern="1200">
                <a:solidFill>
                  <a:schemeClr val="accent5">
                    <a:lumMod val="75000"/>
                  </a:schemeClr>
                </a:solidFill>
                <a:latin typeface="+mn-lt"/>
                <a:ea typeface="+mn-ea"/>
                <a:cs typeface="+mn-cs"/>
              </a:defRPr>
            </a:lvl9pPr>
          </a:lstStyle>
          <a:p>
            <a:pPr marL="0" indent="0">
              <a:buNone/>
            </a:pPr>
            <a:endParaRPr lang="en-US" sz="2833" dirty="0"/>
          </a:p>
        </p:txBody>
      </p:sp>
      <p:grpSp>
        <p:nvGrpSpPr>
          <p:cNvPr id="20" name="Group 19"/>
          <p:cNvGrpSpPr/>
          <p:nvPr/>
        </p:nvGrpSpPr>
        <p:grpSpPr>
          <a:xfrm>
            <a:off x="3827491" y="2936875"/>
            <a:ext cx="2549467" cy="2489200"/>
            <a:chOff x="2870618" y="2202656"/>
            <a:chExt cx="1912100" cy="1866900"/>
          </a:xfrm>
        </p:grpSpPr>
        <p:sp>
          <p:nvSpPr>
            <p:cNvPr id="16" name="Oval 15"/>
            <p:cNvSpPr/>
            <p:nvPr/>
          </p:nvSpPr>
          <p:spPr>
            <a:xfrm>
              <a:off x="2870618" y="2202656"/>
              <a:ext cx="1912100" cy="1866900"/>
            </a:xfrm>
            <a:prstGeom prst="ellipse">
              <a:avLst/>
            </a:prstGeom>
            <a:solidFill>
              <a:schemeClr val="tx2">
                <a:lumMod val="60000"/>
                <a:lumOff val="40000"/>
                <a:alpha val="47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600" b="1" dirty="0">
                <a:latin typeface="Arial" panose="020B0604020202020204" pitchFamily="34" charset="0"/>
                <a:cs typeface="Arial" panose="020B0604020202020204" pitchFamily="34" charset="0"/>
              </a:endParaRPr>
            </a:p>
          </p:txBody>
        </p:sp>
        <p:sp>
          <p:nvSpPr>
            <p:cNvPr id="18" name="TextBox 17"/>
            <p:cNvSpPr txBox="1"/>
            <p:nvPr/>
          </p:nvSpPr>
          <p:spPr>
            <a:xfrm>
              <a:off x="2870618" y="2881134"/>
              <a:ext cx="1586057" cy="561596"/>
            </a:xfrm>
            <a:prstGeom prst="rect">
              <a:avLst/>
            </a:prstGeom>
            <a:noFill/>
          </p:spPr>
          <p:txBody>
            <a:bodyPr wrap="square" rtlCol="0">
              <a:spAutoFit/>
            </a:bodyPr>
            <a:lstStyle/>
            <a:p>
              <a:pPr lvl="0" algn="ctr"/>
              <a:r>
                <a:rPr lang="en-US" sz="2133" b="1" dirty="0">
                  <a:solidFill>
                    <a:schemeClr val="accent1"/>
                  </a:solidFill>
                  <a:latin typeface="Arial" panose="020B0604020202020204" pitchFamily="34" charset="0"/>
                  <a:cs typeface="Arial" panose="020B0604020202020204" pitchFamily="34" charset="0"/>
                </a:rPr>
                <a:t>Domain Reputation</a:t>
              </a:r>
            </a:p>
          </p:txBody>
        </p:sp>
      </p:grpSp>
      <p:grpSp>
        <p:nvGrpSpPr>
          <p:cNvPr id="8" name="Group 7"/>
          <p:cNvGrpSpPr/>
          <p:nvPr/>
        </p:nvGrpSpPr>
        <p:grpSpPr>
          <a:xfrm>
            <a:off x="5735660" y="2936875"/>
            <a:ext cx="2636360" cy="2489200"/>
            <a:chOff x="4301745" y="2202656"/>
            <a:chExt cx="1977270" cy="1866900"/>
          </a:xfrm>
        </p:grpSpPr>
        <p:sp>
          <p:nvSpPr>
            <p:cNvPr id="17" name="Oval 16"/>
            <p:cNvSpPr/>
            <p:nvPr/>
          </p:nvSpPr>
          <p:spPr>
            <a:xfrm>
              <a:off x="4301745" y="2202656"/>
              <a:ext cx="1912100" cy="1866900"/>
            </a:xfrm>
            <a:prstGeom prst="ellipse">
              <a:avLst/>
            </a:prstGeom>
            <a:solidFill>
              <a:schemeClr val="tx2">
                <a:lumMod val="60000"/>
                <a:lumOff val="40000"/>
                <a:alpha val="47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600" b="1" dirty="0">
                <a:latin typeface="Arial" panose="020B0604020202020204" pitchFamily="34" charset="0"/>
                <a:cs typeface="Arial" panose="020B0604020202020204" pitchFamily="34" charset="0"/>
              </a:endParaRPr>
            </a:p>
          </p:txBody>
        </p:sp>
        <p:sp>
          <p:nvSpPr>
            <p:cNvPr id="19" name="TextBox 18"/>
            <p:cNvSpPr txBox="1"/>
            <p:nvPr/>
          </p:nvSpPr>
          <p:spPr>
            <a:xfrm>
              <a:off x="4692958" y="2901375"/>
              <a:ext cx="1586057" cy="561596"/>
            </a:xfrm>
            <a:prstGeom prst="rect">
              <a:avLst/>
            </a:prstGeom>
            <a:noFill/>
          </p:spPr>
          <p:txBody>
            <a:bodyPr wrap="square" rtlCol="0">
              <a:spAutoFit/>
            </a:bodyPr>
            <a:lstStyle/>
            <a:p>
              <a:pPr lvl="0" algn="ctr"/>
              <a:r>
                <a:rPr lang="en-US" sz="2133" b="1" dirty="0">
                  <a:solidFill>
                    <a:schemeClr val="accent1"/>
                  </a:solidFill>
                  <a:latin typeface="Arial" panose="020B0604020202020204" pitchFamily="34" charset="0"/>
                  <a:cs typeface="Arial" panose="020B0604020202020204" pitchFamily="34" charset="0"/>
                </a:rPr>
                <a:t>Algorithmic Evaluations</a:t>
              </a:r>
            </a:p>
          </p:txBody>
        </p:sp>
      </p:grpSp>
      <p:grpSp>
        <p:nvGrpSpPr>
          <p:cNvPr id="7" name="Group 6"/>
          <p:cNvGrpSpPr/>
          <p:nvPr/>
        </p:nvGrpSpPr>
        <p:grpSpPr>
          <a:xfrm>
            <a:off x="4783725" y="1193800"/>
            <a:ext cx="2549467" cy="2489200"/>
            <a:chOff x="3587794" y="895350"/>
            <a:chExt cx="1912100" cy="1866900"/>
          </a:xfrm>
        </p:grpSpPr>
        <p:sp>
          <p:nvSpPr>
            <p:cNvPr id="10" name="Oval 9"/>
            <p:cNvSpPr/>
            <p:nvPr/>
          </p:nvSpPr>
          <p:spPr>
            <a:xfrm>
              <a:off x="3587794" y="895350"/>
              <a:ext cx="1912100" cy="1866900"/>
            </a:xfrm>
            <a:prstGeom prst="ellipse">
              <a:avLst/>
            </a:prstGeom>
            <a:solidFill>
              <a:schemeClr val="tx2">
                <a:lumMod val="60000"/>
                <a:lumOff val="40000"/>
                <a:alpha val="47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600" b="1" dirty="0">
                <a:latin typeface="Arial" panose="020B0604020202020204" pitchFamily="34" charset="0"/>
                <a:cs typeface="Arial" panose="020B0604020202020204" pitchFamily="34" charset="0"/>
              </a:endParaRPr>
            </a:p>
          </p:txBody>
        </p:sp>
        <p:sp>
          <p:nvSpPr>
            <p:cNvPr id="4" name="TextBox 3"/>
            <p:cNvSpPr txBox="1"/>
            <p:nvPr/>
          </p:nvSpPr>
          <p:spPr>
            <a:xfrm>
              <a:off x="3810000" y="1207353"/>
              <a:ext cx="1586057" cy="807770"/>
            </a:xfrm>
            <a:prstGeom prst="rect">
              <a:avLst/>
            </a:prstGeom>
            <a:noFill/>
          </p:spPr>
          <p:txBody>
            <a:bodyPr wrap="square" rtlCol="0">
              <a:spAutoFit/>
            </a:bodyPr>
            <a:lstStyle/>
            <a:p>
              <a:pPr algn="ctr"/>
              <a:r>
                <a:rPr lang="en-US" sz="2133" b="1" dirty="0">
                  <a:solidFill>
                    <a:schemeClr val="accent1"/>
                  </a:solidFill>
                  <a:latin typeface="Arial" panose="020B0604020202020204" pitchFamily="34" charset="0"/>
                  <a:cs typeface="Arial" panose="020B0604020202020204" pitchFamily="34" charset="0"/>
                </a:rPr>
                <a:t>Sender / Recipient Reputation</a:t>
              </a:r>
            </a:p>
          </p:txBody>
        </p:sp>
      </p:grpSp>
      <p:sp>
        <p:nvSpPr>
          <p:cNvPr id="9" name="Oval 8"/>
          <p:cNvSpPr/>
          <p:nvPr/>
        </p:nvSpPr>
        <p:spPr>
          <a:xfrm>
            <a:off x="5462553" y="2921000"/>
            <a:ext cx="1219200" cy="1219200"/>
          </a:xfrm>
          <a:prstGeom prst="ellipse">
            <a:avLst/>
          </a:prstGeom>
          <a:solidFill>
            <a:schemeClr val="tx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467" b="1" dirty="0">
                <a:latin typeface="Arial" panose="020B0604020202020204" pitchFamily="34" charset="0"/>
                <a:cs typeface="Arial" panose="020B0604020202020204" pitchFamily="34" charset="0"/>
              </a:rPr>
              <a:t>Impostor Score</a:t>
            </a:r>
          </a:p>
        </p:txBody>
      </p:sp>
      <p:sp>
        <p:nvSpPr>
          <p:cNvPr id="21" name="Rounded Rectangle 20"/>
          <p:cNvSpPr/>
          <p:nvPr/>
        </p:nvSpPr>
        <p:spPr>
          <a:xfrm>
            <a:off x="2245514" y="5699124"/>
            <a:ext cx="7653279" cy="406400"/>
          </a:xfrm>
          <a:prstGeom prst="roundRect">
            <a:avLst/>
          </a:prstGeom>
          <a:solidFill>
            <a:schemeClr val="accent2"/>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latin typeface="Arial" panose="020B0604020202020204" pitchFamily="34" charset="0"/>
                <a:cs typeface="Arial" panose="020B0604020202020204" pitchFamily="34" charset="0"/>
              </a:rPr>
              <a:t> Returns impostor score indicating probability of fraud</a:t>
            </a:r>
          </a:p>
        </p:txBody>
      </p:sp>
      <p:sp>
        <p:nvSpPr>
          <p:cNvPr id="3" name="TextBox 2"/>
          <p:cNvSpPr txBox="1"/>
          <p:nvPr/>
        </p:nvSpPr>
        <p:spPr>
          <a:xfrm>
            <a:off x="8664277" y="2438400"/>
            <a:ext cx="3196801" cy="1938992"/>
          </a:xfrm>
          <a:prstGeom prst="rect">
            <a:avLst/>
          </a:prstGeom>
          <a:noFill/>
        </p:spPr>
        <p:txBody>
          <a:bodyPr wrap="square" rtlCol="0">
            <a:spAutoFit/>
          </a:bodyPr>
          <a:lstStyle/>
          <a:p>
            <a:r>
              <a:rPr lang="en-US" sz="2400" dirty="0">
                <a:latin typeface="+mj-lt"/>
              </a:rPr>
              <a:t>This composite approach provides multi-layered analysis of email to detect impostor email </a:t>
            </a:r>
          </a:p>
        </p:txBody>
      </p:sp>
    </p:spTree>
    <p:extLst>
      <p:ext uri="{BB962C8B-B14F-4D97-AF65-F5344CB8AC3E}">
        <p14:creationId xmlns:p14="http://schemas.microsoft.com/office/powerpoint/2010/main" val="107307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True Insight</a:t>
            </a:r>
            <a:endParaRPr lang="en-US" dirty="0"/>
          </a:p>
        </p:txBody>
      </p:sp>
      <p:sp>
        <p:nvSpPr>
          <p:cNvPr id="7" name="Content Placeholder 6"/>
          <p:cNvSpPr>
            <a:spLocks noGrp="1"/>
          </p:cNvSpPr>
          <p:nvPr>
            <p:ph sz="half" idx="1"/>
          </p:nvPr>
        </p:nvSpPr>
        <p:spPr/>
        <p:txBody>
          <a:bodyPr/>
          <a:lstStyle/>
          <a:p>
            <a:r>
              <a:rPr lang="en-US" dirty="0" smtClean="0"/>
              <a:t>Detailed campaign data, including threat actor and level of targeting</a:t>
            </a:r>
          </a:p>
          <a:p>
            <a:r>
              <a:rPr lang="en-US" dirty="0" smtClean="0"/>
              <a:t>Thorough, actionable forensics</a:t>
            </a:r>
          </a:p>
          <a:p>
            <a:r>
              <a:rPr lang="en-US" dirty="0" smtClean="0"/>
              <a:t>Clear identification of users and devices potentially affected</a:t>
            </a:r>
            <a:endParaRPr lang="en-US" dirty="0"/>
          </a:p>
        </p:txBody>
      </p:sp>
      <p:sp>
        <p:nvSpPr>
          <p:cNvPr id="8" name="Content Placeholder 7"/>
          <p:cNvSpPr>
            <a:spLocks noGrp="1"/>
          </p:cNvSpPr>
          <p:nvPr>
            <p:ph sz="half" idx="2"/>
          </p:nvPr>
        </p:nvSpPr>
        <p:spPr/>
        <p:txBody>
          <a:bodyPr/>
          <a:lstStyle/>
          <a:p>
            <a:endParaRPr lang="en-US"/>
          </a:p>
        </p:txBody>
      </p:sp>
      <p:grpSp>
        <p:nvGrpSpPr>
          <p:cNvPr id="6" name="Group 5"/>
          <p:cNvGrpSpPr/>
          <p:nvPr/>
        </p:nvGrpSpPr>
        <p:grpSpPr>
          <a:xfrm>
            <a:off x="5791200" y="85813"/>
            <a:ext cx="5892800" cy="6035588"/>
            <a:chOff x="4114800" y="64359"/>
            <a:chExt cx="4419600" cy="4526691"/>
          </a:xfrm>
        </p:grpSpPr>
        <p:pic>
          <p:nvPicPr>
            <p:cNvPr id="3" name="Picture 2"/>
            <p:cNvPicPr>
              <a:picLocks noChangeAspect="1"/>
            </p:cNvPicPr>
            <p:nvPr/>
          </p:nvPicPr>
          <p:blipFill>
            <a:blip r:embed="rId2"/>
            <a:stretch>
              <a:fillRect/>
            </a:stretch>
          </p:blipFill>
          <p:spPr>
            <a:xfrm>
              <a:off x="4114800" y="64359"/>
              <a:ext cx="4419600" cy="4526691"/>
            </a:xfrm>
            <a:prstGeom prst="rect">
              <a:avLst/>
            </a:prstGeom>
            <a:ln>
              <a:noFill/>
            </a:ln>
            <a:effectLst>
              <a:outerShdw blurRad="50800" dist="38100" dir="2700000" algn="tl" rotWithShape="0">
                <a:prstClr val="black">
                  <a:alpha val="40000"/>
                </a:prstClr>
              </a:outerShdw>
            </a:effectLst>
          </p:spPr>
        </p:pic>
        <p:sp>
          <p:nvSpPr>
            <p:cNvPr id="4" name="Rectangle 3"/>
            <p:cNvSpPr/>
            <p:nvPr/>
          </p:nvSpPr>
          <p:spPr>
            <a:xfrm>
              <a:off x="7696200" y="64359"/>
              <a:ext cx="838200" cy="145191"/>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5" name="Rectangle 4"/>
            <p:cNvSpPr/>
            <p:nvPr/>
          </p:nvSpPr>
          <p:spPr>
            <a:xfrm>
              <a:off x="6477000" y="3714750"/>
              <a:ext cx="1828800" cy="762000"/>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spTree>
    <p:extLst>
      <p:ext uri="{BB962C8B-B14F-4D97-AF65-F5344CB8AC3E}">
        <p14:creationId xmlns:p14="http://schemas.microsoft.com/office/powerpoint/2010/main" val="28246515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Response and Orchestration</a:t>
            </a:r>
            <a:endParaRPr lang="en-US" dirty="0"/>
          </a:p>
        </p:txBody>
      </p:sp>
      <p:cxnSp>
        <p:nvCxnSpPr>
          <p:cNvPr id="4" name="Straight Connector 3"/>
          <p:cNvCxnSpPr/>
          <p:nvPr/>
        </p:nvCxnSpPr>
        <p:spPr>
          <a:xfrm rot="5400000" flipH="1">
            <a:off x="2992264" y="4132317"/>
            <a:ext cx="4023360" cy="0"/>
          </a:xfrm>
          <a:prstGeom prst="line">
            <a:avLst/>
          </a:prstGeom>
          <a:noFill/>
          <a:ln w="31750" cap="flat" cmpd="sng" algn="ctr">
            <a:gradFill flip="none" rotWithShape="1">
              <a:gsLst>
                <a:gs pos="53000">
                  <a:srgbClr val="1088BC"/>
                </a:gs>
                <a:gs pos="100000">
                  <a:srgbClr val="4AA5FF">
                    <a:lumMod val="20000"/>
                    <a:lumOff val="80000"/>
                  </a:srgbClr>
                </a:gs>
                <a:gs pos="0">
                  <a:srgbClr val="4AA5FF">
                    <a:lumMod val="20000"/>
                    <a:lumOff val="80000"/>
                  </a:srgbClr>
                </a:gs>
              </a:gsLst>
              <a:lin ang="0" scaled="0"/>
              <a:tileRect/>
            </a:gradFill>
            <a:prstDash val="solid"/>
            <a:miter lim="800000"/>
          </a:ln>
          <a:effectLst/>
        </p:spPr>
      </p:cxn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640382" y="2586073"/>
            <a:ext cx="775855" cy="775855"/>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6871" y="3791050"/>
            <a:ext cx="775855" cy="775855"/>
          </a:xfrm>
          <a:prstGeom prst="rect">
            <a:avLst/>
          </a:prstGeom>
        </p:spPr>
      </p:pic>
      <p:pic>
        <p:nvPicPr>
          <p:cNvPr id="9" name="Picture 14" descr="Chart 512x512.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22463" y="5137875"/>
            <a:ext cx="775855" cy="775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 name="TextBox 10"/>
          <p:cNvSpPr txBox="1"/>
          <p:nvPr/>
        </p:nvSpPr>
        <p:spPr>
          <a:xfrm>
            <a:off x="2539673" y="5118362"/>
            <a:ext cx="2072640" cy="584775"/>
          </a:xfrm>
          <a:prstGeom prst="rect">
            <a:avLst/>
          </a:prstGeom>
          <a:noFill/>
        </p:spPr>
        <p:txBody>
          <a:bodyPr wrap="square" rtlCol="0">
            <a:spAutoFit/>
          </a:bodyPr>
          <a:lstStyle/>
          <a:p>
            <a:r>
              <a:rPr lang="en-US" sz="1600" dirty="0">
                <a:latin typeface="+mj-lt"/>
              </a:rPr>
              <a:t>Real-time streams to SIEM</a:t>
            </a:r>
          </a:p>
        </p:txBody>
      </p:sp>
      <p:sp>
        <p:nvSpPr>
          <p:cNvPr id="13" name="TextBox 12"/>
          <p:cNvSpPr txBox="1"/>
          <p:nvPr/>
        </p:nvSpPr>
        <p:spPr>
          <a:xfrm>
            <a:off x="9161460" y="2324717"/>
            <a:ext cx="2072640" cy="584775"/>
          </a:xfrm>
          <a:prstGeom prst="rect">
            <a:avLst/>
          </a:prstGeom>
          <a:noFill/>
        </p:spPr>
        <p:txBody>
          <a:bodyPr wrap="square" rtlCol="0">
            <a:spAutoFit/>
          </a:bodyPr>
          <a:lstStyle/>
          <a:p>
            <a:r>
              <a:rPr lang="en-US" sz="1600" dirty="0">
                <a:latin typeface="+mj-lt"/>
              </a:rPr>
              <a:t>Auto-Purge removes threats</a:t>
            </a:r>
          </a:p>
        </p:txBody>
      </p:sp>
      <p:grpSp>
        <p:nvGrpSpPr>
          <p:cNvPr id="6" name="Group 5"/>
          <p:cNvGrpSpPr/>
          <p:nvPr/>
        </p:nvGrpSpPr>
        <p:grpSpPr>
          <a:xfrm>
            <a:off x="6495131" y="2338101"/>
            <a:ext cx="2176799" cy="765451"/>
            <a:chOff x="3904122" y="1284079"/>
            <a:chExt cx="1632599" cy="631497"/>
          </a:xfrm>
        </p:grpSpPr>
        <p:pic>
          <p:nvPicPr>
            <p:cNvPr id="14" name="Picture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904122" y="1284079"/>
              <a:ext cx="1031690" cy="631497"/>
            </a:xfrm>
            <a:prstGeom prst="rect">
              <a:avLst/>
            </a:prstGeom>
          </p:spPr>
        </p:pic>
        <p:pic>
          <p:nvPicPr>
            <p:cNvPr id="15" name="Picture 2"/>
            <p:cNvPicPr>
              <a:picLocks noChangeAspect="1" noChangeArrowheads="1"/>
            </p:cNvPicPr>
            <p:nvPr/>
          </p:nvPicPr>
          <p:blipFill>
            <a:blip r:embed="rId7" cstate="print"/>
            <a:srcRect/>
            <a:stretch>
              <a:fillRect/>
            </a:stretch>
          </p:blipFill>
          <p:spPr bwMode="auto">
            <a:xfrm>
              <a:off x="4897244" y="1532776"/>
              <a:ext cx="129657" cy="109877"/>
            </a:xfrm>
            <a:prstGeom prst="rect">
              <a:avLst/>
            </a:prstGeom>
            <a:noFill/>
            <a:ln w="9525">
              <a:noFill/>
              <a:miter lim="800000"/>
              <a:headEnd/>
              <a:tailEnd/>
            </a:ln>
            <a:effectLst/>
          </p:spPr>
        </p:pic>
        <p:sp>
          <p:nvSpPr>
            <p:cNvPr id="16" name="Rounded Rectangle 15"/>
            <p:cNvSpPr/>
            <p:nvPr/>
          </p:nvSpPr>
          <p:spPr>
            <a:xfrm>
              <a:off x="4854832" y="1498323"/>
              <a:ext cx="233382" cy="204430"/>
            </a:xfrm>
            <a:prstGeom prst="roundRect">
              <a:avLst/>
            </a:prstGeom>
            <a:noFill/>
            <a:ln w="19050" cmpd="sng">
              <a:solidFill>
                <a:srgbClr val="F79646"/>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defTabSz="914332"/>
              <a:endParaRPr lang="en-US" sz="2400">
                <a:solidFill>
                  <a:prstClr val="white"/>
                </a:solidFill>
              </a:endParaRPr>
            </a:p>
          </p:txBody>
        </p:sp>
        <p:sp>
          <p:nvSpPr>
            <p:cNvPr id="17" name="TextBox 16"/>
            <p:cNvSpPr txBox="1"/>
            <p:nvPr/>
          </p:nvSpPr>
          <p:spPr>
            <a:xfrm>
              <a:off x="4859613" y="1678116"/>
              <a:ext cx="677108" cy="211650"/>
            </a:xfrm>
            <a:prstGeom prst="rect">
              <a:avLst/>
            </a:prstGeom>
            <a:noFill/>
          </p:spPr>
          <p:txBody>
            <a:bodyPr wrap="none" rtlCol="0">
              <a:spAutoFit/>
            </a:bodyPr>
            <a:lstStyle/>
            <a:p>
              <a:pPr defTabSz="914332"/>
              <a:r>
                <a:rPr lang="en-US" sz="1067" b="1" dirty="0">
                  <a:solidFill>
                    <a:srgbClr val="000000"/>
                  </a:solidFill>
                  <a:latin typeface="Arial"/>
                  <a:cs typeface="Arial"/>
                </a:rPr>
                <a:t>Quarantine</a:t>
              </a:r>
            </a:p>
          </p:txBody>
        </p:sp>
        <p:pic>
          <p:nvPicPr>
            <p:cNvPr id="18" name="Picture 17" descr="download.png"/>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012013" y="1606216"/>
              <a:ext cx="57049" cy="62465"/>
            </a:xfrm>
            <a:prstGeom prst="rect">
              <a:avLst/>
            </a:prstGeom>
          </p:spPr>
        </p:pic>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54813" y="1428387"/>
              <a:ext cx="239761" cy="188204"/>
            </a:xfrm>
            <a:prstGeom prst="rect">
              <a:avLst/>
            </a:prstGeom>
          </p:spPr>
        </p:pic>
        <p:sp>
          <p:nvSpPr>
            <p:cNvPr id="20" name="Freeform 19"/>
            <p:cNvSpPr/>
            <p:nvPr/>
          </p:nvSpPr>
          <p:spPr>
            <a:xfrm rot="19766292">
              <a:off x="4768710" y="1387231"/>
              <a:ext cx="128051" cy="142595"/>
            </a:xfrm>
            <a:custGeom>
              <a:avLst/>
              <a:gdLst>
                <a:gd name="connsiteX0" fmla="*/ 0 w 1261390"/>
                <a:gd name="connsiteY0" fmla="*/ 0 h 302369"/>
                <a:gd name="connsiteX1" fmla="*/ 820767 w 1261390"/>
                <a:gd name="connsiteY1" fmla="*/ 120948 h 302369"/>
                <a:gd name="connsiteX2" fmla="*/ 1261390 w 1261390"/>
                <a:gd name="connsiteY2" fmla="*/ 302369 h 302369"/>
                <a:gd name="connsiteX0" fmla="*/ 0 w 1261390"/>
                <a:gd name="connsiteY0" fmla="*/ 0 h 302369"/>
                <a:gd name="connsiteX1" fmla="*/ 820767 w 1261390"/>
                <a:gd name="connsiteY1" fmla="*/ 120948 h 302369"/>
                <a:gd name="connsiteX2" fmla="*/ 1261390 w 1261390"/>
                <a:gd name="connsiteY2" fmla="*/ 302369 h 302369"/>
                <a:gd name="connsiteX0" fmla="*/ 0 w 1261390"/>
                <a:gd name="connsiteY0" fmla="*/ 0 h 302369"/>
                <a:gd name="connsiteX1" fmla="*/ 872605 w 1261390"/>
                <a:gd name="connsiteY1" fmla="*/ 34557 h 302369"/>
                <a:gd name="connsiteX2" fmla="*/ 1261390 w 1261390"/>
                <a:gd name="connsiteY2" fmla="*/ 302369 h 302369"/>
                <a:gd name="connsiteX0" fmla="*/ 0 w 1261390"/>
                <a:gd name="connsiteY0" fmla="*/ 0 h 302369"/>
                <a:gd name="connsiteX1" fmla="*/ 872605 w 1261390"/>
                <a:gd name="connsiteY1" fmla="*/ 34557 h 302369"/>
                <a:gd name="connsiteX2" fmla="*/ 1261390 w 1261390"/>
                <a:gd name="connsiteY2" fmla="*/ 302369 h 302369"/>
                <a:gd name="connsiteX0" fmla="*/ 0 w 1261390"/>
                <a:gd name="connsiteY0" fmla="*/ 22744 h 325113"/>
                <a:gd name="connsiteX1" fmla="*/ 872605 w 1261390"/>
                <a:gd name="connsiteY1" fmla="*/ 57301 h 325113"/>
                <a:gd name="connsiteX2" fmla="*/ 1261390 w 1261390"/>
                <a:gd name="connsiteY2" fmla="*/ 325113 h 325113"/>
              </a:gdLst>
              <a:ahLst/>
              <a:cxnLst>
                <a:cxn ang="0">
                  <a:pos x="connsiteX0" y="connsiteY0"/>
                </a:cxn>
                <a:cxn ang="0">
                  <a:pos x="connsiteX1" y="connsiteY1"/>
                </a:cxn>
                <a:cxn ang="0">
                  <a:pos x="connsiteX2" y="connsiteY2"/>
                </a:cxn>
              </a:cxnLst>
              <a:rect l="l" t="t" r="r" b="b"/>
              <a:pathLst>
                <a:path w="1261390" h="325113">
                  <a:moveTo>
                    <a:pt x="0" y="22744"/>
                  </a:moveTo>
                  <a:cubicBezTo>
                    <a:pt x="377265" y="-23331"/>
                    <a:pt x="662373" y="6906"/>
                    <a:pt x="872605" y="57301"/>
                  </a:cubicBezTo>
                  <a:cubicBezTo>
                    <a:pt x="1082837" y="107696"/>
                    <a:pt x="1192273" y="143691"/>
                    <a:pt x="1261390" y="325113"/>
                  </a:cubicBezTo>
                </a:path>
              </a:pathLst>
            </a:custGeom>
            <a:ln>
              <a:solidFill>
                <a:srgbClr val="F79646"/>
              </a:solidFill>
              <a:prstDash val="dash"/>
              <a:tailEnd type="stealth" w="lg" len="lg"/>
            </a:ln>
          </p:spPr>
          <p:style>
            <a:lnRef idx="2">
              <a:schemeClr val="accent1"/>
            </a:lnRef>
            <a:fillRef idx="0">
              <a:schemeClr val="accent1"/>
            </a:fillRef>
            <a:effectRef idx="1">
              <a:schemeClr val="accent1"/>
            </a:effectRef>
            <a:fontRef idx="minor">
              <a:schemeClr val="tx1"/>
            </a:fontRef>
          </p:style>
          <p:txBody>
            <a:bodyPr rtlCol="0" anchor="ctr"/>
            <a:lstStyle/>
            <a:p>
              <a:pPr algn="ctr" defTabSz="914332"/>
              <a:endParaRPr lang="en-US" sz="2400">
                <a:solidFill>
                  <a:prstClr val="black"/>
                </a:solidFill>
              </a:endParaRPr>
            </a:p>
          </p:txBody>
        </p:sp>
      </p:grpSp>
      <p:sp>
        <p:nvSpPr>
          <p:cNvPr id="54" name="TextBox 53"/>
          <p:cNvSpPr txBox="1"/>
          <p:nvPr/>
        </p:nvSpPr>
        <p:spPr>
          <a:xfrm>
            <a:off x="2539672" y="2624574"/>
            <a:ext cx="2183064" cy="1015663"/>
          </a:xfrm>
          <a:prstGeom prst="rect">
            <a:avLst/>
          </a:prstGeom>
          <a:noFill/>
        </p:spPr>
        <p:txBody>
          <a:bodyPr wrap="square" rtlCol="0">
            <a:spAutoFit/>
          </a:bodyPr>
          <a:lstStyle/>
          <a:p>
            <a:r>
              <a:rPr lang="en-US" sz="1600" dirty="0">
                <a:latin typeface="+mj-lt"/>
              </a:rPr>
              <a:t>End-to-end insights with campaign analysis:  </a:t>
            </a:r>
            <a:r>
              <a:rPr lang="en-US" sz="1200" dirty="0">
                <a:solidFill>
                  <a:schemeClr val="bg1">
                    <a:lumMod val="50000"/>
                  </a:schemeClr>
                </a:solidFill>
                <a:latin typeface="+mj-lt"/>
              </a:rPr>
              <a:t>Who clicked, when, what happened</a:t>
            </a:r>
            <a:endParaRPr lang="en-US" sz="1600" dirty="0">
              <a:solidFill>
                <a:schemeClr val="bg1">
                  <a:lumMod val="50000"/>
                </a:schemeClr>
              </a:solidFill>
              <a:latin typeface="+mj-lt"/>
            </a:endParaRPr>
          </a:p>
        </p:txBody>
      </p:sp>
      <p:sp>
        <p:nvSpPr>
          <p:cNvPr id="55" name="TextBox 54"/>
          <p:cNvSpPr txBox="1"/>
          <p:nvPr/>
        </p:nvSpPr>
        <p:spPr>
          <a:xfrm>
            <a:off x="2539673" y="3765650"/>
            <a:ext cx="2072640" cy="830997"/>
          </a:xfrm>
          <a:prstGeom prst="rect">
            <a:avLst/>
          </a:prstGeom>
          <a:noFill/>
        </p:spPr>
        <p:txBody>
          <a:bodyPr wrap="square" rtlCol="0">
            <a:spAutoFit/>
          </a:bodyPr>
          <a:lstStyle/>
          <a:p>
            <a:r>
              <a:rPr lang="en-US" sz="1600" dirty="0">
                <a:latin typeface="+mj-lt"/>
              </a:rPr>
              <a:t>Leverage expertise: Threat Operations Center</a:t>
            </a:r>
          </a:p>
        </p:txBody>
      </p:sp>
      <p:pic>
        <p:nvPicPr>
          <p:cNvPr id="56" name="Picture 3" descr="proofpoint-rebranding-logo-blk.pn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718618" y="4541282"/>
            <a:ext cx="619381" cy="115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TextBox 57"/>
          <p:cNvSpPr txBox="1"/>
          <p:nvPr/>
        </p:nvSpPr>
        <p:spPr>
          <a:xfrm>
            <a:off x="9161459" y="3630403"/>
            <a:ext cx="2946133" cy="584775"/>
          </a:xfrm>
          <a:prstGeom prst="rect">
            <a:avLst/>
          </a:prstGeom>
          <a:noFill/>
        </p:spPr>
        <p:txBody>
          <a:bodyPr wrap="square" rtlCol="0">
            <a:spAutoFit/>
          </a:bodyPr>
          <a:lstStyle/>
          <a:p>
            <a:r>
              <a:rPr lang="en-US" sz="1600" dirty="0" smtClean="0">
                <a:latin typeface="+mj-lt"/>
              </a:rPr>
              <a:t>URL, network, and user access </a:t>
            </a:r>
            <a:r>
              <a:rPr lang="en-US" sz="1600" dirty="0">
                <a:latin typeface="+mj-lt"/>
              </a:rPr>
              <a:t>enforcement points</a:t>
            </a:r>
          </a:p>
        </p:txBody>
      </p:sp>
      <p:sp>
        <p:nvSpPr>
          <p:cNvPr id="59" name="TextBox 58"/>
          <p:cNvSpPr txBox="1"/>
          <p:nvPr/>
        </p:nvSpPr>
        <p:spPr>
          <a:xfrm>
            <a:off x="9161460" y="5387247"/>
            <a:ext cx="2946133" cy="584775"/>
          </a:xfrm>
          <a:prstGeom prst="rect">
            <a:avLst/>
          </a:prstGeom>
          <a:noFill/>
        </p:spPr>
        <p:txBody>
          <a:bodyPr wrap="square" rtlCol="0">
            <a:spAutoFit/>
          </a:bodyPr>
          <a:lstStyle/>
          <a:p>
            <a:r>
              <a:rPr lang="en-US" sz="1600" dirty="0">
                <a:latin typeface="+mj-lt"/>
              </a:rPr>
              <a:t>Automated forensic collection and verdict of infection</a:t>
            </a:r>
          </a:p>
        </p:txBody>
      </p:sp>
      <p:grpSp>
        <p:nvGrpSpPr>
          <p:cNvPr id="36" name="Group 35"/>
          <p:cNvGrpSpPr/>
          <p:nvPr/>
        </p:nvGrpSpPr>
        <p:grpSpPr>
          <a:xfrm>
            <a:off x="5447687" y="1472466"/>
            <a:ext cx="874308" cy="865632"/>
            <a:chOff x="4141531" y="1123848"/>
            <a:chExt cx="655731" cy="649224"/>
          </a:xfrm>
        </p:grpSpPr>
        <p:sp>
          <p:nvSpPr>
            <p:cNvPr id="37" name="Oval 36"/>
            <p:cNvSpPr>
              <a:spLocks noChangeAspect="1"/>
            </p:cNvSpPr>
            <p:nvPr/>
          </p:nvSpPr>
          <p:spPr>
            <a:xfrm>
              <a:off x="4141531" y="1123848"/>
              <a:ext cx="648929" cy="64922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2400"/>
            </a:p>
          </p:txBody>
        </p:sp>
        <p:pic>
          <p:nvPicPr>
            <p:cNvPr id="38" name="Picture 3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56965" y="1182103"/>
              <a:ext cx="270387" cy="270387"/>
            </a:xfrm>
            <a:prstGeom prst="rect">
              <a:avLst/>
            </a:prstGeom>
          </p:spPr>
        </p:pic>
        <p:pic>
          <p:nvPicPr>
            <p:cNvPr id="39" name="Picture 3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182854" y="1270977"/>
              <a:ext cx="274320" cy="274320"/>
            </a:xfrm>
            <a:prstGeom prst="rect">
              <a:avLst/>
            </a:prstGeom>
            <a:scene3d>
              <a:camera prst="orthographicFront">
                <a:rot lat="0" lon="10800000" rev="0"/>
              </a:camera>
              <a:lightRig rig="threePt" dir="t"/>
            </a:scene3d>
          </p:spPr>
        </p:pic>
        <p:sp>
          <p:nvSpPr>
            <p:cNvPr id="40" name="TextBox 39"/>
            <p:cNvSpPr txBox="1"/>
            <p:nvPr/>
          </p:nvSpPr>
          <p:spPr>
            <a:xfrm>
              <a:off x="4157182" y="1509950"/>
              <a:ext cx="640080" cy="207749"/>
            </a:xfrm>
            <a:prstGeom prst="rect">
              <a:avLst/>
            </a:prstGeom>
            <a:noFill/>
          </p:spPr>
          <p:txBody>
            <a:bodyPr wrap="square" rtlCol="0">
              <a:spAutoFit/>
            </a:bodyPr>
            <a:lstStyle/>
            <a:p>
              <a:r>
                <a:rPr lang="en-US" sz="1200" dirty="0">
                  <a:latin typeface="+mj-lt"/>
                </a:rPr>
                <a:t>Respond</a:t>
              </a:r>
            </a:p>
          </p:txBody>
        </p:sp>
      </p:grpSp>
      <p:grpSp>
        <p:nvGrpSpPr>
          <p:cNvPr id="41" name="Group 40"/>
          <p:cNvGrpSpPr/>
          <p:nvPr/>
        </p:nvGrpSpPr>
        <p:grpSpPr>
          <a:xfrm>
            <a:off x="662598" y="1530616"/>
            <a:ext cx="944273" cy="865632"/>
            <a:chOff x="3370006" y="1123848"/>
            <a:chExt cx="708205" cy="649224"/>
          </a:xfrm>
        </p:grpSpPr>
        <p:sp>
          <p:nvSpPr>
            <p:cNvPr id="43" name="Oval 42"/>
            <p:cNvSpPr>
              <a:spLocks noChangeAspect="1"/>
            </p:cNvSpPr>
            <p:nvPr/>
          </p:nvSpPr>
          <p:spPr>
            <a:xfrm>
              <a:off x="3370006" y="1123848"/>
              <a:ext cx="648929" cy="64922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2400"/>
            </a:p>
          </p:txBody>
        </p:sp>
        <p:pic>
          <p:nvPicPr>
            <p:cNvPr id="44" name="Picture 4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510249" y="1207288"/>
              <a:ext cx="365760" cy="365760"/>
            </a:xfrm>
            <a:prstGeom prst="rect">
              <a:avLst/>
            </a:prstGeom>
          </p:spPr>
        </p:pic>
        <p:sp>
          <p:nvSpPr>
            <p:cNvPr id="45" name="TextBox 44"/>
            <p:cNvSpPr txBox="1"/>
            <p:nvPr/>
          </p:nvSpPr>
          <p:spPr>
            <a:xfrm>
              <a:off x="3438131" y="1509950"/>
              <a:ext cx="640080" cy="207749"/>
            </a:xfrm>
            <a:prstGeom prst="rect">
              <a:avLst/>
            </a:prstGeom>
            <a:noFill/>
          </p:spPr>
          <p:txBody>
            <a:bodyPr wrap="square" rtlCol="0">
              <a:spAutoFit/>
            </a:bodyPr>
            <a:lstStyle/>
            <a:p>
              <a:r>
                <a:rPr lang="en-US" sz="1200" dirty="0">
                  <a:latin typeface="+mj-lt"/>
                </a:rPr>
                <a:t>Detect</a:t>
              </a:r>
            </a:p>
          </p:txBody>
        </p:sp>
      </p:grpSp>
      <p:grpSp>
        <p:nvGrpSpPr>
          <p:cNvPr id="46" name="Group 45"/>
          <p:cNvGrpSpPr/>
          <p:nvPr/>
        </p:nvGrpSpPr>
        <p:grpSpPr>
          <a:xfrm>
            <a:off x="6731287" y="5211560"/>
            <a:ext cx="1177825" cy="975360"/>
            <a:chOff x="5243975" y="3294259"/>
            <a:chExt cx="883369" cy="731520"/>
          </a:xfrm>
        </p:grpSpPr>
        <p:pic>
          <p:nvPicPr>
            <p:cNvPr id="47" name="Picture 4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243975" y="3294259"/>
              <a:ext cx="734754" cy="731520"/>
            </a:xfrm>
            <a:prstGeom prst="rect">
              <a:avLst/>
            </a:prstGeom>
          </p:spPr>
        </p:pic>
        <p:pic>
          <p:nvPicPr>
            <p:cNvPr id="48" name="Picture 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493509" y="3540069"/>
              <a:ext cx="228600" cy="228600"/>
            </a:xfrm>
            <a:prstGeom prst="rect">
              <a:avLst/>
            </a:prstGeom>
          </p:spPr>
        </p:pic>
        <p:pic>
          <p:nvPicPr>
            <p:cNvPr id="49" name="Picture 48"/>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857304" y="3480378"/>
              <a:ext cx="270040" cy="270040"/>
            </a:xfrm>
            <a:prstGeom prst="rect">
              <a:avLst/>
            </a:prstGeom>
          </p:spPr>
        </p:pic>
      </p:grpSp>
      <p:grpSp>
        <p:nvGrpSpPr>
          <p:cNvPr id="22" name="Group 21"/>
          <p:cNvGrpSpPr/>
          <p:nvPr/>
        </p:nvGrpSpPr>
        <p:grpSpPr>
          <a:xfrm>
            <a:off x="6523951" y="3350694"/>
            <a:ext cx="2468880" cy="1463040"/>
            <a:chOff x="6523951" y="3245187"/>
            <a:chExt cx="2468880" cy="1463040"/>
          </a:xfrm>
        </p:grpSpPr>
        <p:grpSp>
          <p:nvGrpSpPr>
            <p:cNvPr id="5" name="Group 4"/>
            <p:cNvGrpSpPr/>
            <p:nvPr/>
          </p:nvGrpSpPr>
          <p:grpSpPr>
            <a:xfrm>
              <a:off x="6523951" y="3245187"/>
              <a:ext cx="2468880" cy="1463040"/>
              <a:chOff x="3825797" y="1905214"/>
              <a:chExt cx="1867754" cy="1207009"/>
            </a:xfrm>
          </p:grpSpPr>
          <p:sp>
            <p:nvSpPr>
              <p:cNvPr id="21" name="Rounded Rectangle 20"/>
              <p:cNvSpPr/>
              <p:nvPr/>
            </p:nvSpPr>
            <p:spPr>
              <a:xfrm>
                <a:off x="3825797" y="1905214"/>
                <a:ext cx="1867754" cy="1207009"/>
              </a:xfrm>
              <a:prstGeom prst="roundRect">
                <a:avLst>
                  <a:gd name="adj" fmla="val 7595"/>
                </a:avLst>
              </a:prstGeom>
              <a:solidFill>
                <a:schemeClr val="bg1"/>
              </a:solidFill>
              <a:ln>
                <a:noFill/>
              </a:ln>
              <a:effectLst>
                <a:outerShdw blurRad="50800" dist="38100" dir="2700000" algn="tl" rotWithShape="0">
                  <a:srgbClr val="000000">
                    <a:alpha val="43000"/>
                  </a:srgbClr>
                </a:outerShdw>
              </a:effectLst>
              <a:scene3d>
                <a:camera prst="orthographicFront"/>
                <a:lightRig rig="threePt" dir="t"/>
              </a:scene3d>
              <a:sp3d>
                <a:bevelT/>
                <a:bevelB/>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pic>
            <p:nvPicPr>
              <p:cNvPr id="23" name="Picture 22"/>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370003" y="2631239"/>
                <a:ext cx="498429" cy="95433"/>
              </a:xfrm>
              <a:prstGeom prst="rect">
                <a:avLst/>
              </a:prstGeom>
            </p:spPr>
          </p:pic>
          <p:pic>
            <p:nvPicPr>
              <p:cNvPr id="24" name="Picture 23" descr="checkpoint.pn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08929" y="2460686"/>
                <a:ext cx="769266" cy="106281"/>
              </a:xfrm>
              <a:prstGeom prst="rect">
                <a:avLst/>
              </a:prstGeom>
            </p:spPr>
          </p:pic>
          <p:pic>
            <p:nvPicPr>
              <p:cNvPr id="25" name="Picture 24"/>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4766235" y="2440152"/>
                <a:ext cx="275056" cy="15328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6" name="Picture 25"/>
              <p:cNvPicPr>
                <a:picLocks noChangeAspect="1"/>
              </p:cNvPicPr>
              <p:nvPr/>
            </p:nvPicPr>
            <p:blipFill>
              <a:blip r:embed="rId20"/>
              <a:stretch>
                <a:fillRect/>
              </a:stretch>
            </p:blipFill>
            <p:spPr>
              <a:xfrm>
                <a:off x="5070051" y="2480045"/>
                <a:ext cx="531163" cy="67560"/>
              </a:xfrm>
              <a:prstGeom prst="rect">
                <a:avLst/>
              </a:prstGeom>
            </p:spPr>
          </p:pic>
          <p:pic>
            <p:nvPicPr>
              <p:cNvPr id="27" name="Picture 26"/>
              <p:cNvPicPr>
                <a:picLocks noChangeAspect="1"/>
              </p:cNvPicPr>
              <p:nvPr/>
            </p:nvPicPr>
            <p:blipFill>
              <a:blip r:embed="rId21"/>
              <a:stretch>
                <a:fillRect/>
              </a:stretch>
            </p:blipFill>
            <p:spPr>
              <a:xfrm>
                <a:off x="3930927" y="2624370"/>
                <a:ext cx="303231" cy="98230"/>
              </a:xfrm>
              <a:prstGeom prst="rect">
                <a:avLst/>
              </a:prstGeom>
            </p:spPr>
          </p:pic>
          <p:pic>
            <p:nvPicPr>
              <p:cNvPr id="28" name="Picture 27"/>
              <p:cNvPicPr>
                <a:picLocks noChangeAspect="1"/>
              </p:cNvPicPr>
              <p:nvPr/>
            </p:nvPicPr>
            <p:blipFill>
              <a:blip r:embed="rId22"/>
              <a:stretch>
                <a:fillRect/>
              </a:stretch>
            </p:blipFill>
            <p:spPr>
              <a:xfrm>
                <a:off x="3936299" y="2109797"/>
                <a:ext cx="356361" cy="134759"/>
              </a:xfrm>
              <a:prstGeom prst="rect">
                <a:avLst/>
              </a:prstGeom>
            </p:spPr>
          </p:pic>
          <p:pic>
            <p:nvPicPr>
              <p:cNvPr id="29" name="Picture 28"/>
              <p:cNvPicPr>
                <a:picLocks noChangeAspect="1"/>
              </p:cNvPicPr>
              <p:nvPr/>
            </p:nvPicPr>
            <p:blipFill>
              <a:blip r:embed="rId23"/>
              <a:stretch>
                <a:fillRect/>
              </a:stretch>
            </p:blipFill>
            <p:spPr>
              <a:xfrm>
                <a:off x="4317631" y="2105152"/>
                <a:ext cx="367297" cy="144038"/>
              </a:xfrm>
              <a:prstGeom prst="rect">
                <a:avLst/>
              </a:prstGeom>
            </p:spPr>
          </p:pic>
          <p:sp>
            <p:nvSpPr>
              <p:cNvPr id="30" name="TextBox 29"/>
              <p:cNvSpPr txBox="1"/>
              <p:nvPr/>
            </p:nvSpPr>
            <p:spPr>
              <a:xfrm>
                <a:off x="3867589" y="1945078"/>
                <a:ext cx="1371600" cy="177741"/>
              </a:xfrm>
              <a:prstGeom prst="rect">
                <a:avLst/>
              </a:prstGeom>
              <a:noFill/>
            </p:spPr>
            <p:txBody>
              <a:bodyPr wrap="square" rtlCol="0">
                <a:spAutoFit/>
              </a:bodyPr>
              <a:lstStyle/>
              <a:p>
                <a:pPr defTabSz="914332"/>
                <a:r>
                  <a:rPr lang="en-US" sz="800" b="1" dirty="0">
                    <a:solidFill>
                      <a:srgbClr val="1F4E79"/>
                    </a:solidFill>
                    <a:latin typeface="Arial" panose="020B0604020202020204" pitchFamily="34" charset="0"/>
                    <a:cs typeface="Arial" panose="020B0604020202020204" pitchFamily="34" charset="0"/>
                  </a:rPr>
                  <a:t>URL Enforcement Points</a:t>
                </a:r>
                <a:endParaRPr lang="en-US" sz="800" dirty="0">
                  <a:solidFill>
                    <a:srgbClr val="1F4E79"/>
                  </a:solidFill>
                  <a:latin typeface="Arial" panose="020B0604020202020204" pitchFamily="34" charset="0"/>
                  <a:cs typeface="Arial" panose="020B0604020202020204" pitchFamily="34" charset="0"/>
                </a:endParaRPr>
              </a:p>
            </p:txBody>
          </p:sp>
          <p:sp>
            <p:nvSpPr>
              <p:cNvPr id="31" name="TextBox 30"/>
              <p:cNvSpPr txBox="1"/>
              <p:nvPr/>
            </p:nvSpPr>
            <p:spPr>
              <a:xfrm>
                <a:off x="3867590" y="2282548"/>
                <a:ext cx="1371600" cy="177741"/>
              </a:xfrm>
              <a:prstGeom prst="rect">
                <a:avLst/>
              </a:prstGeom>
              <a:noFill/>
            </p:spPr>
            <p:txBody>
              <a:bodyPr wrap="square" rtlCol="0">
                <a:spAutoFit/>
              </a:bodyPr>
              <a:lstStyle/>
              <a:p>
                <a:pPr defTabSz="914332"/>
                <a:r>
                  <a:rPr lang="en-US" sz="800" b="1" dirty="0">
                    <a:solidFill>
                      <a:srgbClr val="5B9BD5">
                        <a:lumMod val="50000"/>
                      </a:srgbClr>
                    </a:solidFill>
                    <a:latin typeface="Arial" panose="020B0604020202020204" pitchFamily="34" charset="0"/>
                    <a:cs typeface="Arial" panose="020B0604020202020204" pitchFamily="34" charset="0"/>
                  </a:rPr>
                  <a:t>Network Enforcement Points</a:t>
                </a:r>
              </a:p>
            </p:txBody>
          </p:sp>
        </p:grpSp>
        <p:pic>
          <p:nvPicPr>
            <p:cNvPr id="1026" name="Picture 2" descr="Imperva home"/>
            <p:cNvPicPr>
              <a:picLocks noChangeAspect="1" noChangeArrowheads="1"/>
            </p:cNvPicPr>
            <p:nvPr/>
          </p:nvPicPr>
          <p:blipFill>
            <a:blip r:embed="rId24">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6620645" y="4430703"/>
              <a:ext cx="753793" cy="16603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25">
              <a:clrChange>
                <a:clrFrom>
                  <a:srgbClr val="FFFFFF"/>
                </a:clrFrom>
                <a:clrTo>
                  <a:srgbClr val="FFFFFF">
                    <a:alpha val="0"/>
                  </a:srgbClr>
                </a:clrTo>
              </a:clrChange>
            </a:blip>
            <a:stretch>
              <a:fillRect/>
            </a:stretch>
          </p:blipFill>
          <p:spPr>
            <a:xfrm>
              <a:off x="7404840" y="4402349"/>
              <a:ext cx="341828" cy="245225"/>
            </a:xfrm>
            <a:prstGeom prst="rect">
              <a:avLst/>
            </a:prstGeom>
          </p:spPr>
        </p:pic>
        <p:sp>
          <p:nvSpPr>
            <p:cNvPr id="50" name="TextBox 49"/>
            <p:cNvSpPr txBox="1"/>
            <p:nvPr/>
          </p:nvSpPr>
          <p:spPr>
            <a:xfrm>
              <a:off x="6559260" y="4257688"/>
              <a:ext cx="1828800" cy="215444"/>
            </a:xfrm>
            <a:prstGeom prst="rect">
              <a:avLst/>
            </a:prstGeom>
            <a:noFill/>
          </p:spPr>
          <p:txBody>
            <a:bodyPr wrap="square" rtlCol="0">
              <a:spAutoFit/>
            </a:bodyPr>
            <a:lstStyle/>
            <a:p>
              <a:pPr defTabSz="914332"/>
              <a:r>
                <a:rPr lang="en-US" sz="800" b="1" dirty="0" smtClean="0">
                  <a:solidFill>
                    <a:srgbClr val="1F4E79"/>
                  </a:solidFill>
                  <a:latin typeface="Arial" panose="020B0604020202020204" pitchFamily="34" charset="0"/>
                  <a:cs typeface="Arial" panose="020B0604020202020204" pitchFamily="34" charset="0"/>
                </a:rPr>
                <a:t>User Access Enforcement </a:t>
              </a:r>
              <a:r>
                <a:rPr lang="en-US" sz="800" b="1" dirty="0">
                  <a:solidFill>
                    <a:srgbClr val="1F4E79"/>
                  </a:solidFill>
                  <a:latin typeface="Arial" panose="020B0604020202020204" pitchFamily="34" charset="0"/>
                  <a:cs typeface="Arial" panose="020B0604020202020204" pitchFamily="34" charset="0"/>
                </a:rPr>
                <a:t>Points</a:t>
              </a:r>
              <a:endParaRPr lang="en-US" sz="800" dirty="0">
                <a:solidFill>
                  <a:srgbClr val="1F4E79"/>
                </a:solidFill>
                <a:latin typeface="Arial" panose="020B0604020202020204" pitchFamily="34" charset="0"/>
                <a:cs typeface="Arial" panose="020B0604020202020204" pitchFamily="34" charset="0"/>
              </a:endParaRPr>
            </a:p>
          </p:txBody>
        </p:sp>
        <p:sp>
          <p:nvSpPr>
            <p:cNvPr id="12" name="TextBox 11"/>
            <p:cNvSpPr txBox="1"/>
            <p:nvPr/>
          </p:nvSpPr>
          <p:spPr>
            <a:xfrm>
              <a:off x="7726328" y="4381247"/>
              <a:ext cx="939681" cy="230832"/>
            </a:xfrm>
            <a:prstGeom prst="rect">
              <a:avLst/>
            </a:prstGeom>
            <a:noFill/>
          </p:spPr>
          <p:txBody>
            <a:bodyPr wrap="none" rtlCol="0">
              <a:spAutoFit/>
            </a:bodyPr>
            <a:lstStyle/>
            <a:p>
              <a:r>
                <a:rPr lang="en-US" sz="900" dirty="0" smtClean="0"/>
                <a:t>Active Directory</a:t>
              </a:r>
              <a:endParaRPr lang="en-US" sz="900" dirty="0"/>
            </a:p>
          </p:txBody>
        </p:sp>
      </p:grpSp>
    </p:spTree>
    <p:extLst>
      <p:ext uri="{BB962C8B-B14F-4D97-AF65-F5344CB8AC3E}">
        <p14:creationId xmlns:p14="http://schemas.microsoft.com/office/powerpoint/2010/main" val="19227101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5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5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6"/>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22"/>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58"/>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46"/>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54" grpId="0"/>
      <p:bldP spid="55" grpId="0"/>
      <p:bldP spid="58" grpId="0"/>
      <p:bldP spid="5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000" y="175082"/>
            <a:ext cx="11684000" cy="1044119"/>
          </a:xfrm>
        </p:spPr>
        <p:txBody>
          <a:bodyPr>
            <a:normAutofit fontScale="90000"/>
          </a:bodyPr>
          <a:lstStyle/>
          <a:p>
            <a:r>
              <a:rPr lang="en-US" sz="2667" dirty="0"/>
              <a:t>Tales from the Trenches:</a:t>
            </a:r>
            <a:r>
              <a:rPr lang="en-US" dirty="0" smtClean="0"/>
              <a:t/>
            </a:r>
            <a:br>
              <a:rPr lang="en-US" dirty="0" smtClean="0"/>
            </a:br>
            <a:r>
              <a:rPr lang="en-US" sz="3600" dirty="0"/>
              <a:t>What Was the Greatest Benefit to Better Protecting O365?</a:t>
            </a:r>
          </a:p>
        </p:txBody>
      </p:sp>
      <p:sp>
        <p:nvSpPr>
          <p:cNvPr id="6" name="TextBox 5"/>
          <p:cNvSpPr txBox="1"/>
          <p:nvPr/>
        </p:nvSpPr>
        <p:spPr>
          <a:xfrm>
            <a:off x="543499" y="1933879"/>
            <a:ext cx="9245600" cy="1077026"/>
          </a:xfrm>
          <a:prstGeom prst="rect">
            <a:avLst/>
          </a:prstGeom>
          <a:noFill/>
        </p:spPr>
        <p:txBody>
          <a:bodyPr wrap="square" rtlCol="0">
            <a:spAutoFit/>
          </a:bodyPr>
          <a:lstStyle/>
          <a:p>
            <a:r>
              <a:rPr lang="en-US" sz="2133" dirty="0">
                <a:solidFill>
                  <a:prstClr val="black"/>
                </a:solidFill>
                <a:latin typeface="Arial" charset="0"/>
                <a:ea typeface="Arial" charset="0"/>
                <a:cs typeface="Arial" charset="0"/>
              </a:rPr>
              <a:t>“Protection from standard bulk crap campaigns, </a:t>
            </a:r>
            <a:r>
              <a:rPr lang="en-US" sz="2133" b="1" dirty="0">
                <a:solidFill>
                  <a:prstClr val="black"/>
                </a:solidFill>
                <a:latin typeface="Arial" charset="0"/>
                <a:ea typeface="Arial" charset="0"/>
                <a:cs typeface="Arial" charset="0"/>
              </a:rPr>
              <a:t>giving us our time back to focus on the really evil stuff</a:t>
            </a:r>
            <a:r>
              <a:rPr lang="en-US" sz="2133" dirty="0">
                <a:solidFill>
                  <a:prstClr val="black"/>
                </a:solidFill>
                <a:latin typeface="Arial" charset="0"/>
                <a:ea typeface="Arial" charset="0"/>
                <a:cs typeface="Arial" charset="0"/>
              </a:rPr>
              <a:t>.”</a:t>
            </a:r>
          </a:p>
          <a:p>
            <a:pPr algn="r"/>
            <a:r>
              <a:rPr lang="en-US" sz="2133" dirty="0">
                <a:solidFill>
                  <a:prstClr val="black"/>
                </a:solidFill>
                <a:latin typeface="Arial" charset="0"/>
                <a:ea typeface="Arial" charset="0"/>
                <a:cs typeface="Arial" charset="0"/>
              </a:rPr>
              <a:t>- CISO, Global 500 Manufacturer</a:t>
            </a:r>
          </a:p>
        </p:txBody>
      </p:sp>
      <p:sp>
        <p:nvSpPr>
          <p:cNvPr id="7" name="TextBox 6"/>
          <p:cNvSpPr txBox="1"/>
          <p:nvPr/>
        </p:nvSpPr>
        <p:spPr>
          <a:xfrm>
            <a:off x="528810" y="3733800"/>
            <a:ext cx="10139191" cy="2061718"/>
          </a:xfrm>
          <a:prstGeom prst="rect">
            <a:avLst/>
          </a:prstGeom>
          <a:noFill/>
        </p:spPr>
        <p:txBody>
          <a:bodyPr wrap="square" rtlCol="0">
            <a:spAutoFit/>
          </a:bodyPr>
          <a:lstStyle/>
          <a:p>
            <a:r>
              <a:rPr lang="en-US" sz="2133" dirty="0">
                <a:solidFill>
                  <a:prstClr val="black"/>
                </a:solidFill>
                <a:latin typeface="Arial" charset="0"/>
                <a:ea typeface="Arial" charset="0"/>
                <a:cs typeface="Arial" charset="0"/>
              </a:rPr>
              <a:t>“Our phishing problems have pretty much gone away. Despite all the end user training we provided over the years to not click and enter your credentials, the old solution allowed too much through and we had users fall victim. Since implementation, </a:t>
            </a:r>
            <a:r>
              <a:rPr lang="en-US" sz="2133" b="1" dirty="0">
                <a:solidFill>
                  <a:prstClr val="black"/>
                </a:solidFill>
                <a:latin typeface="Arial" charset="0"/>
                <a:ea typeface="Arial" charset="0"/>
                <a:cs typeface="Arial" charset="0"/>
              </a:rPr>
              <a:t>I can’t recall the last time it happened</a:t>
            </a:r>
            <a:r>
              <a:rPr lang="en-US" sz="2133" dirty="0">
                <a:solidFill>
                  <a:prstClr val="black"/>
                </a:solidFill>
                <a:latin typeface="Arial" charset="0"/>
                <a:ea typeface="Arial" charset="0"/>
                <a:cs typeface="Arial" charset="0"/>
              </a:rPr>
              <a:t>.”</a:t>
            </a:r>
          </a:p>
          <a:p>
            <a:endParaRPr lang="en-US" sz="2133" dirty="0">
              <a:solidFill>
                <a:prstClr val="black"/>
              </a:solidFill>
              <a:latin typeface="Arial" charset="0"/>
              <a:ea typeface="Arial" charset="0"/>
              <a:cs typeface="Arial" charset="0"/>
            </a:endParaRPr>
          </a:p>
          <a:p>
            <a:pPr algn="r"/>
            <a:r>
              <a:rPr lang="en-US" sz="2133" dirty="0">
                <a:solidFill>
                  <a:prstClr val="black"/>
                </a:solidFill>
                <a:latin typeface="Arial" charset="0"/>
                <a:ea typeface="Arial" charset="0"/>
                <a:cs typeface="Arial" charset="0"/>
              </a:rPr>
              <a:t>- Admin, Private University</a:t>
            </a:r>
          </a:p>
        </p:txBody>
      </p:sp>
    </p:spTree>
    <p:extLst>
      <p:ext uri="{BB962C8B-B14F-4D97-AF65-F5344CB8AC3E}">
        <p14:creationId xmlns:p14="http://schemas.microsoft.com/office/powerpoint/2010/main" val="14144468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508000" y="175685"/>
            <a:ext cx="11277600" cy="1043516"/>
          </a:xfrm>
        </p:spPr>
        <p:txBody>
          <a:bodyPr/>
          <a:lstStyle/>
          <a:p>
            <a:r>
              <a:rPr lang="en-US" altLang="en-US" dirty="0" smtClean="0">
                <a:latin typeface="Arial" panose="020B0604020202020204" pitchFamily="34" charset="0"/>
                <a:cs typeface="Arial" panose="020B0604020202020204" pitchFamily="34" charset="0"/>
              </a:rPr>
              <a:t>Next Steps</a:t>
            </a:r>
          </a:p>
        </p:txBody>
      </p:sp>
      <p:sp>
        <p:nvSpPr>
          <p:cNvPr id="3" name="Content Placeholder 2"/>
          <p:cNvSpPr>
            <a:spLocks noGrp="1"/>
          </p:cNvSpPr>
          <p:nvPr>
            <p:ph idx="1"/>
          </p:nvPr>
        </p:nvSpPr>
        <p:spPr>
          <a:xfrm>
            <a:off x="573618" y="954617"/>
            <a:ext cx="5030912" cy="4876800"/>
          </a:xfrm>
        </p:spPr>
        <p:txBody>
          <a:bodyPr>
            <a:normAutofit/>
          </a:bodyPr>
          <a:lstStyle/>
          <a:p>
            <a:pPr>
              <a:defRPr/>
            </a:pPr>
            <a:r>
              <a:rPr lang="en-US" b="1" dirty="0" smtClean="0"/>
              <a:t>Microsoft Office 365 Discovery Workshop</a:t>
            </a:r>
          </a:p>
          <a:p>
            <a:pPr marL="366175" lvl="1" indent="0">
              <a:buNone/>
              <a:defRPr/>
            </a:pPr>
            <a:r>
              <a:rPr lang="en-US" dirty="0" smtClean="0"/>
              <a:t>A 90-minute working session designed to help you build and execute your Office 365 migration plan </a:t>
            </a:r>
          </a:p>
          <a:p>
            <a:pPr marL="366175" lvl="1" indent="0">
              <a:buNone/>
              <a:defRPr/>
            </a:pPr>
            <a:r>
              <a:rPr lang="en-US" sz="1867" b="1" dirty="0"/>
              <a:t/>
            </a:r>
            <a:br>
              <a:rPr lang="en-US" sz="1867" b="1" dirty="0"/>
            </a:br>
            <a:r>
              <a:rPr lang="en-US" b="1" dirty="0" smtClean="0"/>
              <a:t>Topics include:</a:t>
            </a:r>
          </a:p>
          <a:p>
            <a:pPr marL="920728" lvl="1" indent="-302676">
              <a:buFont typeface="Wingdings" charset="2"/>
              <a:buChar char="§"/>
              <a:defRPr/>
            </a:pPr>
            <a:r>
              <a:rPr lang="en-US" dirty="0" smtClean="0"/>
              <a:t>Considerations before, during &amp; after the move</a:t>
            </a:r>
          </a:p>
          <a:p>
            <a:pPr marL="920728" lvl="1" indent="-302676">
              <a:buFont typeface="Wingdings" charset="2"/>
              <a:buChar char="§"/>
              <a:defRPr/>
            </a:pPr>
            <a:r>
              <a:rPr lang="en-US" dirty="0" smtClean="0"/>
              <a:t>Mail architecture</a:t>
            </a:r>
          </a:p>
          <a:p>
            <a:pPr marL="920728" lvl="1" indent="-302676">
              <a:buFont typeface="Wingdings" charset="2"/>
              <a:buChar char="§"/>
              <a:defRPr/>
            </a:pPr>
            <a:r>
              <a:rPr lang="en-US" dirty="0" smtClean="0"/>
              <a:t>Office 365 package options</a:t>
            </a:r>
          </a:p>
          <a:p>
            <a:pPr marL="920728" lvl="1" indent="-302676">
              <a:buFont typeface="Wingdings" charset="2"/>
              <a:buChar char="§"/>
              <a:defRPr/>
            </a:pPr>
            <a:r>
              <a:rPr lang="en-US" dirty="0" smtClean="0"/>
              <a:t>Email security, availability, and compliance requirements (encryption/DLP/archiving)</a:t>
            </a:r>
            <a:endParaRPr lang="en-US" dirty="0"/>
          </a:p>
          <a:p>
            <a:pPr marL="618052" lvl="1" indent="0">
              <a:buNone/>
              <a:defRPr/>
            </a:pPr>
            <a:endParaRPr lang="en-US" b="1" dirty="0" smtClean="0"/>
          </a:p>
          <a:p>
            <a:pPr marL="503752" indent="-342900">
              <a:defRPr/>
            </a:pPr>
            <a:r>
              <a:rPr lang="en-US" b="1" dirty="0" smtClean="0"/>
              <a:t>Threat Assessment for Office 365 Email</a:t>
            </a:r>
            <a:endParaRPr lang="en-US" b="1" dirty="0"/>
          </a:p>
          <a:p>
            <a:pPr marL="160852" indent="0">
              <a:buNone/>
              <a:defRPr/>
            </a:pPr>
            <a:endParaRPr lang="en-US" dirty="0" smtClean="0"/>
          </a:p>
        </p:txBody>
      </p:sp>
      <p:grpSp>
        <p:nvGrpSpPr>
          <p:cNvPr id="2" name="Group 1"/>
          <p:cNvGrpSpPr/>
          <p:nvPr/>
        </p:nvGrpSpPr>
        <p:grpSpPr>
          <a:xfrm>
            <a:off x="5823562" y="461676"/>
            <a:ext cx="3414183" cy="4347633"/>
            <a:chOff x="6046787" y="538163"/>
            <a:chExt cx="2860675" cy="3636962"/>
          </a:xfrm>
        </p:grpSpPr>
        <p:pic>
          <p:nvPicPr>
            <p:cNvPr id="25604" name="Picture 3"/>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46787" y="538163"/>
              <a:ext cx="2860675" cy="363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6069013" y="2724150"/>
              <a:ext cx="2084387" cy="376238"/>
            </a:xfrm>
            <a:prstGeom prst="rect">
              <a:avLst/>
            </a:prstGeom>
            <a:solidFill>
              <a:srgbClr val="00263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dirty="0"/>
            </a:p>
          </p:txBody>
        </p:sp>
        <p:sp>
          <p:nvSpPr>
            <p:cNvPr id="6" name="Title 1"/>
            <p:cNvSpPr txBox="1">
              <a:spLocks/>
            </p:cNvSpPr>
            <p:nvPr/>
          </p:nvSpPr>
          <p:spPr bwMode="auto">
            <a:xfrm>
              <a:off x="6095999" y="2754313"/>
              <a:ext cx="25146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rtl="0" eaLnBrk="0" fontAlgn="base" hangingPunct="0">
                <a:spcBef>
                  <a:spcPct val="0"/>
                </a:spcBef>
                <a:spcAft>
                  <a:spcPct val="0"/>
                </a:spcAft>
                <a:defRPr sz="3200" b="1" kern="1200">
                  <a:solidFill>
                    <a:srgbClr val="404040"/>
                  </a:solidFill>
                  <a:latin typeface="Arial"/>
                  <a:ea typeface="MS PGothic" pitchFamily="34" charset="-128"/>
                  <a:cs typeface="Arial"/>
                </a:defRPr>
              </a:lvl1pPr>
              <a:lvl2pPr algn="l" rtl="0" eaLnBrk="0" fontAlgn="base" hangingPunct="0">
                <a:spcBef>
                  <a:spcPct val="0"/>
                </a:spcBef>
                <a:spcAft>
                  <a:spcPct val="0"/>
                </a:spcAft>
                <a:defRPr sz="3200" b="1">
                  <a:solidFill>
                    <a:srgbClr val="404040"/>
                  </a:solidFill>
                  <a:latin typeface="Arial" charset="0"/>
                  <a:ea typeface="MS PGothic" pitchFamily="34" charset="-128"/>
                  <a:cs typeface="Arial" pitchFamily="34" charset="0"/>
                </a:defRPr>
              </a:lvl2pPr>
              <a:lvl3pPr algn="l" rtl="0" eaLnBrk="0" fontAlgn="base" hangingPunct="0">
                <a:spcBef>
                  <a:spcPct val="0"/>
                </a:spcBef>
                <a:spcAft>
                  <a:spcPct val="0"/>
                </a:spcAft>
                <a:defRPr sz="3200" b="1">
                  <a:solidFill>
                    <a:srgbClr val="404040"/>
                  </a:solidFill>
                  <a:latin typeface="Arial" charset="0"/>
                  <a:ea typeface="MS PGothic" pitchFamily="34" charset="-128"/>
                  <a:cs typeface="Arial" pitchFamily="34" charset="0"/>
                </a:defRPr>
              </a:lvl3pPr>
              <a:lvl4pPr algn="l" rtl="0" eaLnBrk="0" fontAlgn="base" hangingPunct="0">
                <a:spcBef>
                  <a:spcPct val="0"/>
                </a:spcBef>
                <a:spcAft>
                  <a:spcPct val="0"/>
                </a:spcAft>
                <a:defRPr sz="3200" b="1">
                  <a:solidFill>
                    <a:srgbClr val="404040"/>
                  </a:solidFill>
                  <a:latin typeface="Arial" charset="0"/>
                  <a:ea typeface="MS PGothic" pitchFamily="34" charset="-128"/>
                  <a:cs typeface="Arial" pitchFamily="34" charset="0"/>
                </a:defRPr>
              </a:lvl4pPr>
              <a:lvl5pPr algn="l" rtl="0" eaLnBrk="0" fontAlgn="base" hangingPunct="0">
                <a:spcBef>
                  <a:spcPct val="0"/>
                </a:spcBef>
                <a:spcAft>
                  <a:spcPct val="0"/>
                </a:spcAft>
                <a:defRPr sz="3200" b="1">
                  <a:solidFill>
                    <a:srgbClr val="404040"/>
                  </a:solidFill>
                  <a:latin typeface="Arial" charset="0"/>
                  <a:ea typeface="MS PGothic" pitchFamily="34" charset="-128"/>
                  <a:cs typeface="Arial" pitchFamily="34" charset="0"/>
                </a:defRPr>
              </a:lvl5pPr>
              <a:lvl6pPr marL="457200" algn="l" rtl="0" eaLnBrk="1" fontAlgn="base" hangingPunct="1">
                <a:spcBef>
                  <a:spcPct val="0"/>
                </a:spcBef>
                <a:spcAft>
                  <a:spcPct val="0"/>
                </a:spcAft>
                <a:defRPr sz="3200" b="1">
                  <a:solidFill>
                    <a:srgbClr val="404040"/>
                  </a:solidFill>
                  <a:latin typeface="Arial" charset="0"/>
                  <a:ea typeface="ＭＳ Ｐゴシック" charset="0"/>
                </a:defRPr>
              </a:lvl6pPr>
              <a:lvl7pPr marL="914400" algn="l" rtl="0" eaLnBrk="1" fontAlgn="base" hangingPunct="1">
                <a:spcBef>
                  <a:spcPct val="0"/>
                </a:spcBef>
                <a:spcAft>
                  <a:spcPct val="0"/>
                </a:spcAft>
                <a:defRPr sz="3200" b="1">
                  <a:solidFill>
                    <a:srgbClr val="404040"/>
                  </a:solidFill>
                  <a:latin typeface="Arial" charset="0"/>
                  <a:ea typeface="ＭＳ Ｐゴシック" charset="0"/>
                </a:defRPr>
              </a:lvl7pPr>
              <a:lvl8pPr marL="1371600" algn="l" rtl="0" eaLnBrk="1" fontAlgn="base" hangingPunct="1">
                <a:spcBef>
                  <a:spcPct val="0"/>
                </a:spcBef>
                <a:spcAft>
                  <a:spcPct val="0"/>
                </a:spcAft>
                <a:defRPr sz="3200" b="1">
                  <a:solidFill>
                    <a:srgbClr val="404040"/>
                  </a:solidFill>
                  <a:latin typeface="Arial" charset="0"/>
                  <a:ea typeface="ＭＳ Ｐゴシック" charset="0"/>
                </a:defRPr>
              </a:lvl8pPr>
              <a:lvl9pPr marL="1828800" algn="l" rtl="0" eaLnBrk="1" fontAlgn="base" hangingPunct="1">
                <a:spcBef>
                  <a:spcPct val="0"/>
                </a:spcBef>
                <a:spcAft>
                  <a:spcPct val="0"/>
                </a:spcAft>
                <a:defRPr sz="3200" b="1">
                  <a:solidFill>
                    <a:srgbClr val="404040"/>
                  </a:solidFill>
                  <a:latin typeface="Arial" charset="0"/>
                  <a:ea typeface="ＭＳ Ｐゴシック" charset="0"/>
                </a:defRPr>
              </a:lvl9pPr>
            </a:lstStyle>
            <a:p>
              <a:pPr>
                <a:defRPr/>
              </a:pPr>
              <a:r>
                <a:rPr lang="en-US" sz="1400" dirty="0">
                  <a:solidFill>
                    <a:schemeClr val="bg1"/>
                  </a:solidFill>
                </a:rPr>
                <a:t>Microsoft Office 365 Migration</a:t>
              </a:r>
            </a:p>
            <a:p>
              <a:pPr>
                <a:defRPr/>
              </a:pPr>
              <a:r>
                <a:rPr lang="en-US" sz="1400" i="1" dirty="0">
                  <a:solidFill>
                    <a:schemeClr val="bg1"/>
                  </a:solidFill>
                </a:rPr>
                <a:t>A Recommendation from Proofpoint</a:t>
              </a:r>
            </a:p>
          </p:txBody>
        </p:sp>
      </p:grpSp>
      <p:sp>
        <p:nvSpPr>
          <p:cNvPr id="4" name="Rectangle 3"/>
          <p:cNvSpPr/>
          <p:nvPr/>
        </p:nvSpPr>
        <p:spPr>
          <a:xfrm>
            <a:off x="203200" y="5664201"/>
            <a:ext cx="10160000" cy="461665"/>
          </a:xfrm>
          <a:prstGeom prst="rect">
            <a:avLst/>
          </a:prstGeom>
        </p:spPr>
        <p:txBody>
          <a:bodyPr wrap="square">
            <a:spAutoFit/>
          </a:bodyPr>
          <a:lstStyle/>
          <a:p>
            <a:r>
              <a:rPr lang="en-US" sz="2400" dirty="0">
                <a:latin typeface="+mj-lt"/>
              </a:rPr>
              <a:t>Visit</a:t>
            </a:r>
            <a:r>
              <a:rPr lang="en-US" sz="2400" dirty="0"/>
              <a:t>  </a:t>
            </a:r>
            <a:r>
              <a:rPr lang="en-US" sz="2400" dirty="0">
                <a:hlinkClick r:id="rId3"/>
              </a:rPr>
              <a:t>www.proofpoint.com/ask-365-expert</a:t>
            </a:r>
            <a:r>
              <a:rPr lang="en-US" sz="2400" dirty="0"/>
              <a:t> or </a:t>
            </a:r>
            <a:r>
              <a:rPr lang="en-US" sz="2400" dirty="0">
                <a:hlinkClick r:id="rId4"/>
              </a:rPr>
              <a:t>www.proofpoint.com/office365</a:t>
            </a:r>
            <a:r>
              <a:rPr lang="en-US" sz="2400" dirty="0"/>
              <a:t> </a:t>
            </a:r>
          </a:p>
        </p:txBody>
      </p:sp>
      <p:pic>
        <p:nvPicPr>
          <p:cNvPr id="9" name="Picture 8"/>
          <p:cNvPicPr>
            <a:picLocks noChangeAspect="1"/>
          </p:cNvPicPr>
          <p:nvPr/>
        </p:nvPicPr>
        <p:blipFill>
          <a:blip r:embed="rId5"/>
          <a:stretch>
            <a:fillRect/>
          </a:stretch>
        </p:blipFill>
        <p:spPr>
          <a:xfrm>
            <a:off x="8432182" y="2635492"/>
            <a:ext cx="3014546" cy="252330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0405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5716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Proofpoint">
      <a:dk1>
        <a:srgbClr val="66656C"/>
      </a:dk1>
      <a:lt1>
        <a:srgbClr val="F9EDD3"/>
      </a:lt1>
      <a:dk2>
        <a:srgbClr val="51788D"/>
      </a:dk2>
      <a:lt2>
        <a:srgbClr val="FFFFFF"/>
      </a:lt2>
      <a:accent1>
        <a:srgbClr val="6CAF94"/>
      </a:accent1>
      <a:accent2>
        <a:srgbClr val="51788D"/>
      </a:accent2>
      <a:accent3>
        <a:srgbClr val="F47735"/>
      </a:accent3>
      <a:accent4>
        <a:srgbClr val="B6B197"/>
      </a:accent4>
      <a:accent5>
        <a:srgbClr val="8C211E"/>
      </a:accent5>
      <a:accent6>
        <a:srgbClr val="63AEE6"/>
      </a:accent6>
      <a:hlink>
        <a:srgbClr val="51788D"/>
      </a:hlink>
      <a:folHlink>
        <a:srgbClr val="8C211E"/>
      </a:folHlink>
    </a:clrScheme>
    <a:fontScheme name="Franklin Gothic">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ofpoint-PPT-Template-standard-16x9 2016 brand" id="{D833E538-98ED-42E3-AB12-450FD926A672}" vid="{05B97276-B202-4F6D-8118-CE3453A5DA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876CF89B2CAD44BFEBFDA7E73C53C7" ma:contentTypeVersion="4" ma:contentTypeDescription="Create a new document." ma:contentTypeScope="" ma:versionID="834def7b5f02d46ae557ba69ea54b46d">
  <xsd:schema xmlns:xsd="http://www.w3.org/2001/XMLSchema" xmlns:xs="http://www.w3.org/2001/XMLSchema" xmlns:p="http://schemas.microsoft.com/office/2006/metadata/properties" xmlns:ns2="079976e8-dea9-44d7-9fc7-bbee9efa4815" xmlns:ns3="4d73222c-d47d-4d7f-b590-e53e4f8205ca" targetNamespace="http://schemas.microsoft.com/office/2006/metadata/properties" ma:root="true" ma:fieldsID="29b95b2813d36f2d513164340af110dc" ns2:_="" ns3:_="">
    <xsd:import namespace="079976e8-dea9-44d7-9fc7-bbee9efa4815"/>
    <xsd:import namespace="4d73222c-d47d-4d7f-b590-e53e4f8205ca"/>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9976e8-dea9-44d7-9fc7-bbee9efa48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d73222c-d47d-4d7f-b590-e53e4f8205ca"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079976e8-dea9-44d7-9fc7-bbee9efa4815">
      <UserInfo>
        <DisplayName>Navindra Ramnauth</DisplayName>
        <AccountId>129</AccountId>
        <AccountType/>
      </UserInfo>
      <UserInfo>
        <DisplayName>Sherry Walden</DisplayName>
        <AccountId>762</AccountId>
        <AccountType/>
      </UserInfo>
      <UserInfo>
        <DisplayName>Ivana Madrigal</DisplayName>
        <AccountId>640</AccountId>
        <AccountType/>
      </UserInfo>
    </SharedWithUsers>
  </documentManagement>
</p:properties>
</file>

<file path=customXml/itemProps1.xml><?xml version="1.0" encoding="utf-8"?>
<ds:datastoreItem xmlns:ds="http://schemas.openxmlformats.org/officeDocument/2006/customXml" ds:itemID="{4A12A299-9F4F-4ADD-8A83-C115DF63321E}"/>
</file>

<file path=customXml/itemProps2.xml><?xml version="1.0" encoding="utf-8"?>
<ds:datastoreItem xmlns:ds="http://schemas.openxmlformats.org/officeDocument/2006/customXml" ds:itemID="{C743F0C8-B83A-4B11-A4C5-158DD3C61577}"/>
</file>

<file path=customXml/itemProps3.xml><?xml version="1.0" encoding="utf-8"?>
<ds:datastoreItem xmlns:ds="http://schemas.openxmlformats.org/officeDocument/2006/customXml" ds:itemID="{D4CDC8F0-8309-4219-9851-E01C74FD6D6E}"/>
</file>

<file path=docProps/app.xml><?xml version="1.0" encoding="utf-8"?>
<Properties xmlns="http://schemas.openxmlformats.org/officeDocument/2006/extended-properties" xmlns:vt="http://schemas.openxmlformats.org/officeDocument/2006/docPropsVTypes">
  <Template>Proofpoint-PPT-Template-standard-16x9 2016 brand</Template>
  <TotalTime>13938</TotalTime>
  <Words>5304</Words>
  <Application>Microsoft Office PowerPoint</Application>
  <PresentationFormat>Widescreen</PresentationFormat>
  <Paragraphs>571</Paragraphs>
  <Slides>39</Slides>
  <Notes>33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MS PGothic</vt:lpstr>
      <vt:lpstr>MS PGothic</vt:lpstr>
      <vt:lpstr>Arial</vt:lpstr>
      <vt:lpstr>Calibri</vt:lpstr>
      <vt:lpstr>Franklin Gothic Book</vt:lpstr>
      <vt:lpstr>Franklin Gothic Medium</vt:lpstr>
      <vt:lpstr>Helvetica Neue</vt:lpstr>
      <vt:lpstr>Lucida Grande</vt:lpstr>
      <vt:lpstr>Open Sans</vt:lpstr>
      <vt:lpstr>Wingdings</vt:lpstr>
      <vt:lpstr>Office Theme</vt:lpstr>
      <vt:lpstr>Protect your office 365 email from Three key threats</vt:lpstr>
      <vt:lpstr>Agenda</vt:lpstr>
      <vt:lpstr>The Move to Office 365</vt:lpstr>
      <vt:lpstr>PowerPoint Presentation</vt:lpstr>
      <vt:lpstr>PowerPoint Presentation</vt:lpstr>
      <vt:lpstr>PowerPoint Presentation</vt:lpstr>
      <vt:lpstr>2016 Explosion of Javascript Attachments (beyond Office/PDF)</vt:lpstr>
      <vt:lpstr>Locky Cybercriminals Continue Innovation Embedding threats in archive files</vt:lpstr>
      <vt:lpstr>Credential phish leads to malware</vt:lpstr>
      <vt:lpstr>Targeted Attack – Locky Ransomware and Netwire Remote Admin</vt:lpstr>
      <vt:lpstr>What’s old is now new again</vt:lpstr>
      <vt:lpstr>Not all threats are malware</vt:lpstr>
      <vt:lpstr>Targeted Credential Phish</vt:lpstr>
      <vt:lpstr>What is Impostor Email? </vt:lpstr>
      <vt:lpstr>Impostor email is a global problem</vt:lpstr>
      <vt:lpstr>Big losses are possible very quickly</vt:lpstr>
      <vt:lpstr>Highly Researched &amp; Targeted</vt:lpstr>
      <vt:lpstr>What does an Impostor Email look like?</vt:lpstr>
      <vt:lpstr>Impostor Email Tactics</vt:lpstr>
      <vt:lpstr>KEY REQUIREMENTS</vt:lpstr>
      <vt:lpstr>Best practices to prevent threats</vt:lpstr>
      <vt:lpstr>Best practices to control Impostor Email</vt:lpstr>
      <vt:lpstr>Visibility requirements into attacks targeting me</vt:lpstr>
      <vt:lpstr>Requirements for Rapid Response</vt:lpstr>
      <vt:lpstr>HOW PROOFPOINT HELPS</vt:lpstr>
      <vt:lpstr>Protecting Users</vt:lpstr>
      <vt:lpstr>Proofpoint Threat Protetion for Office 365</vt:lpstr>
      <vt:lpstr>How Proofpoint Helps</vt:lpstr>
      <vt:lpstr>Comprehensive URL Protection</vt:lpstr>
      <vt:lpstr>Comprehensive Attachment Protection</vt:lpstr>
      <vt:lpstr>Pre-defined policies</vt:lpstr>
      <vt:lpstr>Impostor Email Classifier and Rules </vt:lpstr>
      <vt:lpstr>PowerPoint Presentation</vt:lpstr>
      <vt:lpstr>Impostor Classifier</vt:lpstr>
      <vt:lpstr>True Insight</vt:lpstr>
      <vt:lpstr>Response and Orchestration</vt:lpstr>
      <vt:lpstr>Tales from the Trenches: What Was the Greatest Benefit to Better Protecting O365?</vt:lpstr>
      <vt:lpstr>Next Steps</vt:lpstr>
      <vt:lpstr>PowerPoint Presentation</vt:lpstr>
    </vt:vector>
  </TitlesOfParts>
  <Company>Proofpoint,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Protect your office 365 email from Three key threats</dc:title>
  <dc:creator>Catherine Hwang</dc:creator>
  <cp:lastModifiedBy>Catherine</cp:lastModifiedBy>
  <cp:revision>115</cp:revision>
  <cp:lastPrinted>2016-06-15T23:48:10Z</cp:lastPrinted>
  <dcterms:created xsi:type="dcterms:W3CDTF">2016-05-18T23:38:31Z</dcterms:created>
  <dcterms:modified xsi:type="dcterms:W3CDTF">2016-06-23T17:03:39Z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0x010100F9876CF89B2CAD44BFEBFDA7E73C53C7</vt:lpwstr>
  </property>
</Properties>
</file>